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8"/>
  </p:notesMasterIdLst>
  <p:sldIdLst>
    <p:sldId id="256" r:id="rId5"/>
    <p:sldId id="257" r:id="rId6"/>
    <p:sldId id="264" r:id="rId7"/>
    <p:sldId id="265" r:id="rId8"/>
    <p:sldId id="311" r:id="rId9"/>
    <p:sldId id="314" r:id="rId10"/>
    <p:sldId id="337" r:id="rId11"/>
    <p:sldId id="320" r:id="rId12"/>
    <p:sldId id="266" r:id="rId13"/>
    <p:sldId id="372" r:id="rId14"/>
    <p:sldId id="346" r:id="rId15"/>
    <p:sldId id="373" r:id="rId16"/>
    <p:sldId id="1922" r:id="rId17"/>
    <p:sldId id="1924" r:id="rId18"/>
    <p:sldId id="294" r:id="rId19"/>
    <p:sldId id="1930" r:id="rId20"/>
    <p:sldId id="1923" r:id="rId21"/>
    <p:sldId id="261" r:id="rId22"/>
    <p:sldId id="1931" r:id="rId23"/>
    <p:sldId id="1929" r:id="rId24"/>
    <p:sldId id="260" r:id="rId25"/>
    <p:sldId id="1928"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64"/>
            <p14:sldId id="265"/>
            <p14:sldId id="311"/>
            <p14:sldId id="314"/>
            <p14:sldId id="337"/>
            <p14:sldId id="320"/>
            <p14:sldId id="266"/>
            <p14:sldId id="372"/>
            <p14:sldId id="346"/>
            <p14:sldId id="373"/>
            <p14:sldId id="1922"/>
            <p14:sldId id="1924"/>
            <p14:sldId id="294"/>
            <p14:sldId id="1930"/>
            <p14:sldId id="1923"/>
            <p14:sldId id="261"/>
            <p14:sldId id="1931"/>
            <p14:sldId id="1929"/>
            <p14:sldId id="260"/>
            <p14:sldId id="1928"/>
            <p14:sldId id="262"/>
          </p14:sldIdLst>
        </p14:section>
        <p14:section name="Default Section" id="{E4698D64-28F9-4D7B-AB43-7B3F96336A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966" autoAdjust="0"/>
  </p:normalViewPr>
  <p:slideViewPr>
    <p:cSldViewPr snapToGrid="0">
      <p:cViewPr varScale="1">
        <p:scale>
          <a:sx n="84" d="100"/>
          <a:sy n="84" d="100"/>
        </p:scale>
        <p:origin x="14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aseline="0" dirty="0"/>
              <a:t>&gt; So in Durable Functions, we introduce the concept of “an orchestrator" that will orchestrate or manage what happens between rest of the Functions. </a:t>
            </a:r>
          </a:p>
          <a:p>
            <a:endParaRPr lang="en-US" sz="3200" baseline="0" dirty="0"/>
          </a:p>
          <a:p>
            <a:r>
              <a:rPr lang="en-US" sz="3200" baseline="0" dirty="0"/>
              <a:t>&gt; It is responsible for calling and receiving output from activity functions that you’re familiar with as regular functions. When an activity returns, it return value becomes part of the local state of the orchestrator function so you’re able to work with it as any other variable in that block of code. </a:t>
            </a:r>
          </a:p>
          <a:p>
            <a:endParaRPr lang="en-US" sz="3200" baseline="0" dirty="0"/>
          </a:p>
          <a:p>
            <a:r>
              <a:rPr lang="en-US" sz="3200" dirty="0"/>
              <a:t>&gt; </a:t>
            </a:r>
            <a:r>
              <a:rPr lang="en-US" sz="3200" dirty="0" err="1"/>
              <a:t>CallFunctionAsync</a:t>
            </a:r>
            <a:r>
              <a:rPr lang="en-US" sz="3200" dirty="0"/>
              <a:t> uses queues under the covers, thus they can be scaled out to multiple VMs.</a:t>
            </a:r>
          </a:p>
          <a:p>
            <a:endParaRPr lang="en-US" sz="3200" dirty="0"/>
          </a:p>
          <a:p>
            <a:r>
              <a:rPr lang="en-US" sz="3200" dirty="0"/>
              <a:t>The other thing is that if I want to have exceptions in my code, say something goes wrong in a particular function, I can do that.</a:t>
            </a:r>
            <a:r>
              <a:rPr lang="en-US" sz="3200" baseline="0" dirty="0"/>
              <a:t> We’re all familiar with the syntax and now we can do it in a distributed way. </a:t>
            </a:r>
            <a:endParaRPr lang="en-US" sz="3200" dirty="0"/>
          </a:p>
          <a:p>
            <a:endParaRPr lang="en-US" sz="3200" dirty="0"/>
          </a:p>
          <a:p>
            <a:r>
              <a:rPr lang="en-US" sz="3200" dirty="0"/>
              <a:t>Mention rewind feature to talk about in new developments</a:t>
            </a:r>
          </a:p>
        </p:txBody>
      </p:sp>
      <p:sp>
        <p:nvSpPr>
          <p:cNvPr id="4" name="Slide Number Placeholder 3"/>
          <p:cNvSpPr>
            <a:spLocks noGrp="1"/>
          </p:cNvSpPr>
          <p:nvPr>
            <p:ph type="sldNum" sz="quarter" idx="10"/>
          </p:nvPr>
        </p:nvSpPr>
        <p:spPr/>
        <p:txBody>
          <a:bodyPr/>
          <a:lstStyle/>
          <a:p>
            <a:fld id="{507145BA-C3B4-4DFD-8BEA-002ACC8A21AD}" type="slidenum">
              <a:rPr lang="en-US" smtClean="0"/>
              <a:t>14</a:t>
            </a:fld>
            <a:endParaRPr lang="en-US"/>
          </a:p>
        </p:txBody>
      </p:sp>
    </p:spTree>
    <p:extLst>
      <p:ext uri="{BB962C8B-B14F-4D97-AF65-F5344CB8AC3E}">
        <p14:creationId xmlns:p14="http://schemas.microsoft.com/office/powerpoint/2010/main" val="1403621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Grasping how orchestrators use execution history to replay and rebuild their local state is key to understanding how Durable Functions works, so let’s walk through the execution of a simple orchestrator function.</a:t>
            </a:r>
          </a:p>
          <a:p>
            <a:endParaRPr lang="en-US" dirty="0"/>
          </a:p>
          <a:p>
            <a:r>
              <a:rPr lang="en-US" dirty="0"/>
              <a:t>The light blue box at the top of the slide is the orchestrator’s code. </a:t>
            </a:r>
          </a:p>
          <a:p>
            <a:r>
              <a:rPr lang="en-US" dirty="0"/>
              <a:t>“</a:t>
            </a:r>
            <a:r>
              <a:rPr lang="en-US" dirty="0" err="1"/>
              <a:t>SayHello</a:t>
            </a:r>
            <a:r>
              <a:rPr lang="en-US" dirty="0"/>
              <a:t>” our activity function, which returns “Hello” and whatever input you give it.</a:t>
            </a:r>
          </a:p>
          <a:p>
            <a:r>
              <a:rPr lang="en-US" dirty="0"/>
              <a:t>Our execution history is currently empty. As we start to record events, they’ll show up here. (Indicate area.)</a:t>
            </a:r>
          </a:p>
          <a:p>
            <a:endParaRPr lang="en-US" dirty="0"/>
          </a:p>
          <a:p>
            <a:r>
              <a:rPr lang="en-US" dirty="0"/>
              <a:t>1. A request is made to the orchestrator function.</a:t>
            </a:r>
          </a:p>
          <a:p>
            <a:r>
              <a:rPr lang="en-US" dirty="0"/>
              <a:t>2. The orchestrator starts and begins executing until it’s asked to await some async work. In this case, we want to call an activity function.</a:t>
            </a:r>
          </a:p>
          <a:p>
            <a:r>
              <a:rPr lang="en-US" dirty="0"/>
              <a:t>3. The orchestrator checks the execution history for a record of the activity function.</a:t>
            </a:r>
          </a:p>
          <a:p>
            <a:r>
              <a:rPr lang="en-US" dirty="0"/>
              <a:t>4. There’s no record of the activity function being called or completed, so the orchestrator schedules that work.</a:t>
            </a:r>
          </a:p>
          <a:p>
            <a:r>
              <a:rPr lang="en-US" dirty="0"/>
              <a:t>5. While the orchestrator waits on work to complete, it shuts down.</a:t>
            </a:r>
          </a:p>
          <a:p>
            <a:r>
              <a:rPr lang="en-US" dirty="0"/>
              <a:t>5. The scheduled activity function runs. </a:t>
            </a:r>
          </a:p>
          <a:p>
            <a:r>
              <a:rPr lang="en-US" dirty="0"/>
              <a:t>6. A record of this is added to the execution history. In this case we produced output, so that’s stored.</a:t>
            </a:r>
          </a:p>
          <a:p>
            <a:r>
              <a:rPr lang="en-US" dirty="0"/>
              <a:t>7. Now the orchestrator has more work to do. It restarts and executes its code **from the beginning** to build up its local state.</a:t>
            </a:r>
          </a:p>
          <a:p>
            <a:r>
              <a:rPr lang="en-US" dirty="0"/>
              <a:t>8. As before, the orchestrator executes until it reaches an await.</a:t>
            </a:r>
          </a:p>
          <a:p>
            <a:r>
              <a:rPr lang="en-US" dirty="0"/>
              <a:t>9. The orchestrator checks the execution history. This time there’s a record of the async work being done.</a:t>
            </a:r>
          </a:p>
          <a:p>
            <a:r>
              <a:rPr lang="en-US" dirty="0"/>
              <a:t>10. The activity function’s stored output is passed back to the orchestrator. In this case, the value is added to a list of strings.</a:t>
            </a:r>
          </a:p>
          <a:p>
            <a:r>
              <a:rPr lang="en-US" dirty="0"/>
              <a:t>11. The orchestrator continues executing. In a more complex orchestrator with multiple await calls, the checkpoint, schedule and replay steps would repeat for each one. This orchestrator runs to completion and returns its output.</a:t>
            </a:r>
          </a:p>
          <a:p>
            <a:r>
              <a:rPr lang="en-US" dirty="0"/>
              <a:t>12. And we’re done!</a:t>
            </a:r>
          </a:p>
          <a:p>
            <a:endParaRPr lang="en-US" dirty="0"/>
          </a:p>
          <a:p>
            <a:r>
              <a:rPr lang="en-US" dirty="0"/>
              <a:t>- How does the framework know to wake up</a:t>
            </a:r>
          </a:p>
        </p:txBody>
      </p:sp>
      <p:sp>
        <p:nvSpPr>
          <p:cNvPr id="4" name="Slide Number Placeholder 3"/>
          <p:cNvSpPr>
            <a:spLocks noGrp="1"/>
          </p:cNvSpPr>
          <p:nvPr>
            <p:ph type="sldNum" sz="quarter" idx="10"/>
          </p:nvPr>
        </p:nvSpPr>
        <p:spPr/>
        <p:txBody>
          <a:bodyPr/>
          <a:lstStyle/>
          <a:p>
            <a:fld id="{41115E9C-87C8-4E38-9641-EDC317EC4BD9}" type="slidenum">
              <a:rPr lang="en-US" smtClean="0"/>
              <a:t>15</a:t>
            </a:fld>
            <a:endParaRPr lang="en-US"/>
          </a:p>
        </p:txBody>
      </p:sp>
    </p:spTree>
    <p:extLst>
      <p:ext uri="{BB962C8B-B14F-4D97-AF65-F5344CB8AC3E}">
        <p14:creationId xmlns:p14="http://schemas.microsoft.com/office/powerpoint/2010/main" val="1002175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83905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17</a:t>
            </a:fld>
            <a:endParaRPr lang="en-US"/>
          </a:p>
        </p:txBody>
      </p:sp>
    </p:spTree>
    <p:extLst>
      <p:ext uri="{BB962C8B-B14F-4D97-AF65-F5344CB8AC3E}">
        <p14:creationId xmlns:p14="http://schemas.microsoft.com/office/powerpoint/2010/main" val="689141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336813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20</a:t>
            </a:fld>
            <a:endParaRPr lang="en-US"/>
          </a:p>
        </p:txBody>
      </p:sp>
    </p:spTree>
    <p:extLst>
      <p:ext uri="{BB962C8B-B14F-4D97-AF65-F5344CB8AC3E}">
        <p14:creationId xmlns:p14="http://schemas.microsoft.com/office/powerpoint/2010/main" val="89063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the day, both durable</a:t>
            </a:r>
            <a:r>
              <a:rPr lang="en-US" baseline="0"/>
              <a:t> functions and logic apps have their benefits. From speaking with several customers, we’ve realized that which one you choose is simply a matter of individual preference. </a:t>
            </a:r>
          </a:p>
          <a:p>
            <a:endParaRPr lang="en-US" baseline="0"/>
          </a:p>
          <a:p>
            <a:r>
              <a:rPr lang="en-US" baseline="0"/>
              <a:t>Logic Apps is a big product itself with several features of its own so I wont dive into too much detail about that here but feel free to stop by our booth to see some demoes and get more information.</a:t>
            </a:r>
          </a:p>
          <a:p>
            <a:endParaRPr lang="en-US"/>
          </a:p>
          <a:p>
            <a:r>
              <a:rPr lang="en-US"/>
              <a:t>Logic Apps can run Durable Functions! You can hook them into your Logic Apps workflows.</a:t>
            </a:r>
          </a:p>
        </p:txBody>
      </p:sp>
      <p:sp>
        <p:nvSpPr>
          <p:cNvPr id="4" name="Slide Number Placeholder 3"/>
          <p:cNvSpPr>
            <a:spLocks noGrp="1"/>
          </p:cNvSpPr>
          <p:nvPr>
            <p:ph type="sldNum" sz="quarter" idx="10"/>
          </p:nvPr>
        </p:nvSpPr>
        <p:spPr/>
        <p:txBody>
          <a:bodyPr/>
          <a:lstStyle/>
          <a:p>
            <a:fld id="{9DDDB1C8-BABC-4722-AFCC-130D14D20E88}" type="slidenum">
              <a:rPr lang="en-US" smtClean="0"/>
              <a:t>22</a:t>
            </a:fld>
            <a:endParaRPr lang="en-US"/>
          </a:p>
        </p:txBody>
      </p:sp>
    </p:spTree>
    <p:extLst>
      <p:ext uri="{BB962C8B-B14F-4D97-AF65-F5344CB8AC3E}">
        <p14:creationId xmlns:p14="http://schemas.microsoft.com/office/powerpoint/2010/main" val="602842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779868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5</a:t>
            </a:fld>
            <a:endParaRPr lang="en-US" dirty="0"/>
          </a:p>
        </p:txBody>
      </p:sp>
    </p:spTree>
    <p:extLst>
      <p:ext uri="{BB962C8B-B14F-4D97-AF65-F5344CB8AC3E}">
        <p14:creationId xmlns:p14="http://schemas.microsoft.com/office/powerpoint/2010/main" val="1124601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6</a:t>
            </a:fld>
            <a:endParaRPr lang="en-US" dirty="0"/>
          </a:p>
        </p:txBody>
      </p:sp>
    </p:spTree>
    <p:extLst>
      <p:ext uri="{BB962C8B-B14F-4D97-AF65-F5344CB8AC3E}">
        <p14:creationId xmlns:p14="http://schemas.microsoft.com/office/powerpoint/2010/main" val="83160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There is a lot of code you can save thanks to the Functions programming model based on triggers and bindings, as this code to connect to different services (either for trigger data and input/output operations) is done by the platform, improving your development time as you don’t lose a minute on connections code that tend to be reused a lot of times.</a:t>
            </a:r>
          </a:p>
          <a:p>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Segoe UI" panose="020B0502040204020203" pitchFamily="34" charset="0"/>
                <a:cs typeface="Segoe UI" panose="020B0502040204020203" pitchFamily="34" charset="0"/>
              </a:rPr>
              <a:t>See the full list of services with </a:t>
            </a:r>
            <a:r>
              <a:rPr lang="en-US" sz="1000" dirty="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8</a:t>
            </a:fld>
            <a:endParaRPr lang="en-US" dirty="0"/>
          </a:p>
        </p:txBody>
      </p:sp>
    </p:spTree>
    <p:extLst>
      <p:ext uri="{BB962C8B-B14F-4D97-AF65-F5344CB8AC3E}">
        <p14:creationId xmlns:p14="http://schemas.microsoft.com/office/powerpoint/2010/main" val="652402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Imagine</a:t>
            </a:r>
            <a:r>
              <a:rPr lang="en-US" baseline="0" dirty="0"/>
              <a:t> a scenario where I have to take the output of a Function and use it as the input to call another Function. I’ll have to coordinate the chaining manually. </a:t>
            </a:r>
          </a:p>
          <a:p>
            <a:pPr marL="228600" indent="-228600">
              <a:buAutoNum type="arabicPeriod"/>
            </a:pPr>
            <a:endParaRPr lang="en-US" baseline="0" dirty="0"/>
          </a:p>
          <a:p>
            <a:pPr marL="228600" indent="-228600">
              <a:buAutoNum type="arabicPeriod"/>
            </a:pPr>
            <a:r>
              <a:rPr lang="en-US" baseline="0" dirty="0"/>
              <a:t>If I have to have a function that takes some sort of event and then parallelizes it into multiple Functions, I can still do that but how will I know when all Functions have finished executing so I can aggregate the results and move on. </a:t>
            </a:r>
          </a:p>
          <a:p>
            <a:pPr marL="228600" indent="-228600">
              <a:buAutoNum type="arabicPeriod"/>
            </a:pPr>
            <a:endParaRPr lang="en-US" baseline="0" dirty="0"/>
          </a:p>
          <a:p>
            <a:pPr marL="228600" indent="-228600">
              <a:buAutoNum type="arabicPeriod"/>
            </a:pPr>
            <a:r>
              <a:rPr lang="en-US" baseline="0" dirty="0"/>
              <a:t>What if I had to listen on multiple events and aggregate their outcome to determine which specific job or function to run in my application. </a:t>
            </a:r>
          </a:p>
          <a:p>
            <a:pPr marL="228600" indent="-228600">
              <a:buAutoNum type="arabicPeriod"/>
            </a:pPr>
            <a:endParaRPr lang="en-US" baseline="0" dirty="0"/>
          </a:p>
          <a:p>
            <a:pPr marL="228600" indent="-228600">
              <a:buAutoNum type="arabicPeriod"/>
            </a:pPr>
            <a:r>
              <a:rPr lang="en-US" dirty="0"/>
              <a:t>What if I wanted</a:t>
            </a:r>
            <a:r>
              <a:rPr lang="en-US" baseline="0" dirty="0"/>
              <a:t> to do some kind of extended monitoring on an endpoint? For example, if I were to monitor the temperature of a remote machine and take action x if the temperature were lower than a certain threshold, else do y or run job y. </a:t>
            </a:r>
          </a:p>
          <a:p>
            <a:pPr marL="228600" indent="-228600">
              <a:buAutoNum type="arabicPeriod"/>
            </a:pPr>
            <a:endParaRPr lang="en-US" baseline="0" dirty="0"/>
          </a:p>
          <a:p>
            <a:pPr marL="228600" indent="-228600">
              <a:buAutoNum type="arabicPeriod"/>
            </a:pPr>
            <a:r>
              <a:rPr lang="en-US" baseline="0" dirty="0"/>
              <a:t>What if I have an API or endpoint that was running for a long time? I know Functions are short-lived but sometimes you guys put some serious load on them. Could there be a mechanism to provide status of the execution back to the client so they’re not left hanging? </a:t>
            </a:r>
          </a:p>
          <a:p>
            <a:pPr marL="228600" indent="-228600">
              <a:buAutoNum type="arabicPeriod"/>
            </a:pPr>
            <a:endParaRPr lang="en-US" baseline="0" dirty="0"/>
          </a:p>
          <a:p>
            <a:pPr marL="228600" indent="-228600">
              <a:buAutoNum type="arabicPeriod"/>
            </a:pPr>
            <a:r>
              <a:rPr lang="en-US" baseline="0" dirty="0"/>
              <a:t>And lastly, what if I wanted to get some sort of human interaction in there? For example, if I am to do some sort of 2FA in the middle of my function execution but also don</a:t>
            </a:r>
            <a:r>
              <a:rPr lang="mr-IN" baseline="0" dirty="0"/>
              <a:t>’</a:t>
            </a:r>
            <a:r>
              <a:rPr lang="en-US" baseline="0" dirty="0"/>
              <a:t>t want to wait forever because sometimes people take forever to reply especially when the texts are automated. </a:t>
            </a:r>
          </a:p>
          <a:p>
            <a:pPr marL="228600" indent="-228600">
              <a:buAutoNum type="arabicPeriod"/>
            </a:pPr>
            <a:endParaRPr lang="en-US" baseline="0" dirty="0"/>
          </a:p>
          <a:p>
            <a:pPr marL="0" indent="0">
              <a:buNone/>
            </a:pPr>
            <a:r>
              <a:rPr lang="en-US" baseline="0" dirty="0"/>
              <a:t>Today, I’m going to be talking about some of these problems </a:t>
            </a:r>
            <a:r>
              <a:rPr lang="mr-IN" baseline="0" dirty="0"/>
              <a:t>–</a:t>
            </a:r>
            <a:r>
              <a:rPr lang="en-US" baseline="0" dirty="0"/>
              <a:t> how you can approach them in regular </a:t>
            </a:r>
            <a:r>
              <a:rPr lang="en-US" baseline="0" dirty="0" err="1"/>
              <a:t>FaaS</a:t>
            </a:r>
            <a:r>
              <a:rPr lang="en-US" baseline="0" dirty="0"/>
              <a:t>? And how they can be simplified with the technology of </a:t>
            </a:r>
            <a:r>
              <a:rPr lang="en-US" b="1" baseline="0" dirty="0"/>
              <a:t>Durable Functions.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837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Durable Functions is an</a:t>
            </a:r>
            <a:r>
              <a:rPr lang="en-US" sz="1000" baseline="0">
                <a:latin typeface="Segoe UI" panose="020B0502040204020203" pitchFamily="34" charset="0"/>
                <a:cs typeface="Segoe UI" panose="020B0502040204020203" pitchFamily="34" charset="0"/>
              </a:rPr>
              <a:t> advanced feature of Azure Functions. They provide the ability to write long running orchestrations using a single function while still being able to maintain a global state. </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Durable highly simplifies some of the scenarios that we saw in the previous slides by making it easy to implement scenarios such as chaining, fan out / fan in , etc. </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While still being able to use your beloved code constructs. You don</a:t>
            </a:r>
            <a:r>
              <a:rPr lang="mr-IN" sz="1000" baseline="0">
                <a:latin typeface="Segoe UI" panose="020B0502040204020203" pitchFamily="34" charset="0"/>
                <a:cs typeface="Segoe UI" panose="020B0502040204020203" pitchFamily="34" charset="0"/>
              </a:rPr>
              <a:t>’</a:t>
            </a:r>
            <a:r>
              <a:rPr lang="en-US" sz="1000" baseline="0">
                <a:latin typeface="Segoe UI" panose="020B0502040204020203" pitchFamily="34" charset="0"/>
                <a:cs typeface="Segoe UI" panose="020B0502040204020203" pitchFamily="34" charset="0"/>
              </a:rPr>
              <a:t>t have to conform to an JSON schemas or adopt any graphical workflow designers. </a:t>
            </a:r>
          </a:p>
          <a:p>
            <a:endParaRPr lang="en-US" sz="1000" baseline="0">
              <a:latin typeface="Segoe UI" panose="020B0502040204020203" pitchFamily="34" charset="0"/>
              <a:cs typeface="Segoe UI" panose="020B0502040204020203" pitchFamily="34" charset="0"/>
            </a:endParaRPr>
          </a:p>
          <a:p>
            <a:r>
              <a:rPr lang="en-US" sz="1000" b="1" baseline="0">
                <a:latin typeface="Segoe UI" panose="020B0502040204020203" pitchFamily="34" charset="0"/>
                <a:cs typeface="Segoe UI" panose="020B0502040204020203" pitchFamily="34" charset="0"/>
              </a:rPr>
              <a:t>So let’s take a look at what it means to use Durable Functions </a:t>
            </a:r>
            <a:r>
              <a:rPr lang="mr-IN" sz="1000" b="1" baseline="0">
                <a:latin typeface="Segoe UI" panose="020B0502040204020203" pitchFamily="34" charset="0"/>
                <a:cs typeface="Segoe UI" panose="020B0502040204020203" pitchFamily="34" charset="0"/>
              </a:rPr>
              <a:t>…</a:t>
            </a:r>
            <a:r>
              <a:rPr lang="en-US" sz="1000" b="1" baseline="0">
                <a:latin typeface="Segoe UI" panose="020B0502040204020203" pitchFamily="34" charset="0"/>
                <a:cs typeface="Segoe UI" panose="020B0502040204020203" pitchFamily="34" charset="0"/>
              </a:rPr>
              <a:t>.. with some real world problems or patterns -&gt; </a:t>
            </a:r>
            <a:endParaRPr lang="en-US" sz="1000" b="1">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11</a:t>
            </a:fld>
            <a:endParaRPr lang="en-US"/>
          </a:p>
        </p:txBody>
      </p:sp>
    </p:spTree>
    <p:extLst>
      <p:ext uri="{BB962C8B-B14F-4D97-AF65-F5344CB8AC3E}">
        <p14:creationId xmlns:p14="http://schemas.microsoft.com/office/powerpoint/2010/main" val="1691131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Durable Functions is an</a:t>
            </a:r>
            <a:r>
              <a:rPr lang="en-US" sz="1000" baseline="0">
                <a:latin typeface="Segoe UI" panose="020B0502040204020203" pitchFamily="34" charset="0"/>
                <a:cs typeface="Segoe UI" panose="020B0502040204020203" pitchFamily="34" charset="0"/>
              </a:rPr>
              <a:t> advanced feature of Azure Functions. They provide the ability to write long running orchestrations using a single function while still being able to maintain a global state. </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Durable highly simplifies some of the scenarios that we saw in the previous slides by making it easy to implement scenarios such as chaining, fan out / fan in , etc. </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While still being able to use your beloved code constructs. You don</a:t>
            </a:r>
            <a:r>
              <a:rPr lang="mr-IN" sz="1000" baseline="0">
                <a:latin typeface="Segoe UI" panose="020B0502040204020203" pitchFamily="34" charset="0"/>
                <a:cs typeface="Segoe UI" panose="020B0502040204020203" pitchFamily="34" charset="0"/>
              </a:rPr>
              <a:t>’</a:t>
            </a:r>
            <a:r>
              <a:rPr lang="en-US" sz="1000" baseline="0">
                <a:latin typeface="Segoe UI" panose="020B0502040204020203" pitchFamily="34" charset="0"/>
                <a:cs typeface="Segoe UI" panose="020B0502040204020203" pitchFamily="34" charset="0"/>
              </a:rPr>
              <a:t>t have to conform to an JSON schemas or adopt any graphical workflow designers. </a:t>
            </a:r>
          </a:p>
          <a:p>
            <a:endParaRPr lang="en-US" sz="1000" baseline="0">
              <a:latin typeface="Segoe UI" panose="020B0502040204020203" pitchFamily="34" charset="0"/>
              <a:cs typeface="Segoe UI" panose="020B0502040204020203" pitchFamily="34" charset="0"/>
            </a:endParaRPr>
          </a:p>
          <a:p>
            <a:r>
              <a:rPr lang="en-US" sz="1000" b="1" baseline="0">
                <a:latin typeface="Segoe UI" panose="020B0502040204020203" pitchFamily="34" charset="0"/>
                <a:cs typeface="Segoe UI" panose="020B0502040204020203" pitchFamily="34" charset="0"/>
              </a:rPr>
              <a:t>So let’s take a look at what it means to use Durable Functions </a:t>
            </a:r>
            <a:r>
              <a:rPr lang="mr-IN" sz="1000" b="1" baseline="0">
                <a:latin typeface="Segoe UI" panose="020B0502040204020203" pitchFamily="34" charset="0"/>
                <a:cs typeface="Segoe UI" panose="020B0502040204020203" pitchFamily="34" charset="0"/>
              </a:rPr>
              <a:t>…</a:t>
            </a:r>
            <a:r>
              <a:rPr lang="en-US" sz="1000" b="1" baseline="0">
                <a:latin typeface="Segoe UI" panose="020B0502040204020203" pitchFamily="34" charset="0"/>
                <a:cs typeface="Segoe UI" panose="020B0502040204020203" pitchFamily="34" charset="0"/>
              </a:rPr>
              <a:t>.. with some real world problems or patterns -&gt; </a:t>
            </a:r>
            <a:endParaRPr lang="en-US" sz="1000" b="1">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12</a:t>
            </a:fld>
            <a:endParaRPr lang="en-US"/>
          </a:p>
        </p:txBody>
      </p:sp>
    </p:spTree>
    <p:extLst>
      <p:ext uri="{BB962C8B-B14F-4D97-AF65-F5344CB8AC3E}">
        <p14:creationId xmlns:p14="http://schemas.microsoft.com/office/powerpoint/2010/main" val="169113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115E9C-87C8-4E38-9641-EDC317EC4BD9}" type="slidenum">
              <a:rPr lang="en-US" smtClean="0"/>
              <a:t>13</a:t>
            </a:fld>
            <a:endParaRPr lang="en-US"/>
          </a:p>
        </p:txBody>
      </p:sp>
    </p:spTree>
    <p:extLst>
      <p:ext uri="{BB962C8B-B14F-4D97-AF65-F5344CB8AC3E}">
        <p14:creationId xmlns:p14="http://schemas.microsoft.com/office/powerpoint/2010/main" val="2530335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8432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655572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AA432D-2EB3-4DCE-8017-240297E276EE}" type="datetime1">
              <a:rPr lang="en-US" smtClean="0"/>
              <a:t>9/19/2018</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a:lvl1pPr>
          </a:lstStyle>
          <a:p>
            <a:r>
              <a:rPr lang="en-US"/>
              <a:t>Microsoft Confidential - Do not share publicly</a:t>
            </a: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81B15945-6167-4C84-8BD9-5BCAE223D062}" type="slidenum">
              <a:rPr lang="en-US" smtClean="0"/>
              <a:t>‹#›</a:t>
            </a:fld>
            <a:endParaRPr lang="en-US"/>
          </a:p>
        </p:txBody>
      </p:sp>
    </p:spTree>
    <p:extLst>
      <p:ext uri="{BB962C8B-B14F-4D97-AF65-F5344CB8AC3E}">
        <p14:creationId xmlns:p14="http://schemas.microsoft.com/office/powerpoint/2010/main" val="2101691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wrap="square"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6733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durablefunctions"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hyperlink" Target="https://github.com/Azure/durabletask/tree/azure-functions" TargetMode="External"/><Relationship Id="rId4" Type="http://schemas.openxmlformats.org/officeDocument/2006/relationships/hyperlink" Target="https://github.com/Azure/azure-functions-durable-extens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4.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5.emf"/><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r>
              <a:rPr lang="en-US" sz="4703" spc="-100">
                <a:gradFill>
                  <a:gsLst>
                    <a:gs pos="1250">
                      <a:srgbClr val="505050"/>
                    </a:gs>
                    <a:gs pos="100000">
                      <a:srgbClr val="505050"/>
                    </a:gs>
                  </a:gsLst>
                  <a:lin ang="5400000" scaled="0"/>
                </a:gradFill>
                <a:latin typeface="Segoe UI Light"/>
              </a:rPr>
              <a:t>What’s still hard?</a:t>
            </a:r>
            <a:endParaRPr lang="en-US" sz="1765" spc="-1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016"/>
            <a:endParaRPr lang="en-US" sz="4703" spc="-100">
              <a:solidFill>
                <a:srgbClr val="FFFFFF"/>
              </a:solidFill>
              <a:latin typeface="Segoe UI Light"/>
            </a:endParaRPr>
          </a:p>
        </p:txBody>
      </p:sp>
      <p:pic>
        <p:nvPicPr>
          <p:cNvPr id="88" name="Picture 87"/>
          <p:cNvPicPr>
            <a:picLocks noChangeAspect="1"/>
          </p:cNvPicPr>
          <p:nvPr/>
        </p:nvPicPr>
        <p:blipFill rotWithShape="1">
          <a:blip r:embed="rId3"/>
          <a:srcRect r="66712" b="50252"/>
          <a:stretch/>
        </p:blipFill>
        <p:spPr>
          <a:xfrm>
            <a:off x="452003" y="1282221"/>
            <a:ext cx="3819198" cy="2409427"/>
          </a:xfrm>
          <a:prstGeom prst="rect">
            <a:avLst/>
          </a:prstGeom>
        </p:spPr>
      </p:pic>
      <p:pic>
        <p:nvPicPr>
          <p:cNvPr id="91" name="Picture 90"/>
          <p:cNvPicPr>
            <a:picLocks noChangeAspect="1"/>
          </p:cNvPicPr>
          <p:nvPr/>
        </p:nvPicPr>
        <p:blipFill rotWithShape="1">
          <a:blip r:embed="rId3"/>
          <a:srcRect t="49530" r="66528"/>
          <a:stretch/>
        </p:blipFill>
        <p:spPr>
          <a:xfrm>
            <a:off x="452004" y="3681102"/>
            <a:ext cx="3840290" cy="2444425"/>
          </a:xfrm>
          <a:prstGeom prst="rect">
            <a:avLst/>
          </a:prstGeom>
        </p:spPr>
      </p:pic>
      <p:pic>
        <p:nvPicPr>
          <p:cNvPr id="93" name="Picture 92"/>
          <p:cNvPicPr>
            <a:picLocks noChangeAspect="1"/>
          </p:cNvPicPr>
          <p:nvPr/>
        </p:nvPicPr>
        <p:blipFill rotWithShape="1">
          <a:blip r:embed="rId3"/>
          <a:srcRect l="33104" r="33620" b="49817"/>
          <a:stretch/>
        </p:blipFill>
        <p:spPr>
          <a:xfrm>
            <a:off x="4250110" y="1282221"/>
            <a:ext cx="3817715" cy="2430520"/>
          </a:xfrm>
          <a:prstGeom prst="rect">
            <a:avLst/>
          </a:prstGeom>
        </p:spPr>
      </p:pic>
      <p:pic>
        <p:nvPicPr>
          <p:cNvPr id="94" name="Picture 93"/>
          <p:cNvPicPr>
            <a:picLocks noChangeAspect="1"/>
          </p:cNvPicPr>
          <p:nvPr/>
        </p:nvPicPr>
        <p:blipFill rotWithShape="1">
          <a:blip r:embed="rId3"/>
          <a:srcRect l="33196" t="49748" r="33436"/>
          <a:stretch/>
        </p:blipFill>
        <p:spPr>
          <a:xfrm>
            <a:off x="8077048" y="3706844"/>
            <a:ext cx="3828261" cy="2433880"/>
          </a:xfrm>
          <a:prstGeom prst="rect">
            <a:avLst/>
          </a:prstGeom>
        </p:spPr>
      </p:pic>
      <p:pic>
        <p:nvPicPr>
          <p:cNvPr id="95" name="Picture 94"/>
          <p:cNvPicPr>
            <a:picLocks noChangeAspect="1"/>
          </p:cNvPicPr>
          <p:nvPr/>
        </p:nvPicPr>
        <p:blipFill rotWithShape="1">
          <a:blip r:embed="rId3"/>
          <a:srcRect l="66380" b="49817"/>
          <a:stretch/>
        </p:blipFill>
        <p:spPr>
          <a:xfrm>
            <a:off x="4292294" y="3681102"/>
            <a:ext cx="3857257" cy="2430520"/>
          </a:xfrm>
          <a:prstGeom prst="rect">
            <a:avLst/>
          </a:prstGeom>
        </p:spPr>
      </p:pic>
      <p:pic>
        <p:nvPicPr>
          <p:cNvPr id="96" name="Picture 95"/>
          <p:cNvPicPr>
            <a:picLocks noChangeAspect="1"/>
          </p:cNvPicPr>
          <p:nvPr/>
        </p:nvPicPr>
        <p:blipFill rotWithShape="1">
          <a:blip r:embed="rId3"/>
          <a:srcRect l="66288" t="49965"/>
          <a:stretch/>
        </p:blipFill>
        <p:spPr>
          <a:xfrm>
            <a:off x="8057278" y="1312613"/>
            <a:ext cx="3867803" cy="2423333"/>
          </a:xfrm>
          <a:prstGeom prst="rect">
            <a:avLst/>
          </a:prstGeom>
        </p:spPr>
      </p:pic>
    </p:spTree>
    <p:extLst>
      <p:ext uri="{BB962C8B-B14F-4D97-AF65-F5344CB8AC3E}">
        <p14:creationId xmlns:p14="http://schemas.microsoft.com/office/powerpoint/2010/main" val="1143416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E3C65ED-ECF2-473E-8147-8D67B67CA088}"/>
              </a:ext>
            </a:extLst>
          </p:cNvPr>
          <p:cNvSpPr txBox="1"/>
          <p:nvPr/>
        </p:nvSpPr>
        <p:spPr>
          <a:xfrm>
            <a:off x="296406" y="218761"/>
            <a:ext cx="7644529" cy="1539780"/>
          </a:xfrm>
          <a:prstGeom prst="rect">
            <a:avLst/>
          </a:prstGeom>
          <a:noFill/>
        </p:spPr>
        <p:txBody>
          <a:bodyPr wrap="none" rtlCol="0">
            <a:spAutoFit/>
          </a:bodyPr>
          <a:lstStyle/>
          <a:p>
            <a:r>
              <a:rPr lang="en-US" sz="4703" spc="-147">
                <a:ln w="3175">
                  <a:noFill/>
                </a:ln>
                <a:gradFill>
                  <a:gsLst>
                    <a:gs pos="1250">
                      <a:schemeClr val="tx1"/>
                    </a:gs>
                    <a:gs pos="100000">
                      <a:schemeClr val="tx1"/>
                    </a:gs>
                  </a:gsLst>
                  <a:lin ang="5400000" scaled="0"/>
                </a:gradFill>
                <a:latin typeface="+mj-lt"/>
                <a:cs typeface="Segoe UI" pitchFamily="34" charset="0"/>
              </a:rPr>
              <a:t>Introducing </a:t>
            </a:r>
            <a:r>
              <a:rPr lang="en-US" sz="4703" spc="-147">
                <a:ln w="3175">
                  <a:noFill/>
                </a:ln>
                <a:gradFill>
                  <a:gsLst>
                    <a:gs pos="1250">
                      <a:schemeClr val="tx2"/>
                    </a:gs>
                    <a:gs pos="100000">
                      <a:schemeClr val="tx2"/>
                    </a:gs>
                  </a:gsLst>
                  <a:lin ang="5400000" scaled="0"/>
                </a:gradFill>
                <a:cs typeface="Segoe UI" pitchFamily="34" charset="0"/>
              </a:rPr>
              <a:t>Durable Functions</a:t>
            </a:r>
            <a:r>
              <a:rPr lang="en-US" sz="4703" spc="-147">
                <a:ln w="3175">
                  <a:noFill/>
                </a:ln>
                <a:gradFill>
                  <a:gsLst>
                    <a:gs pos="1250">
                      <a:schemeClr val="tx1"/>
                    </a:gs>
                    <a:gs pos="100000">
                      <a:schemeClr val="tx1"/>
                    </a:gs>
                  </a:gsLst>
                  <a:lin ang="5400000" scaled="0"/>
                </a:gradFill>
                <a:latin typeface="+mj-lt"/>
                <a:cs typeface="Segoe UI" pitchFamily="34" charset="0"/>
              </a:rPr>
              <a:t> </a:t>
            </a:r>
          </a:p>
          <a:p>
            <a:endParaRPr lang="en-US" sz="4703" spc="-147">
              <a:ln w="3175">
                <a:noFill/>
              </a:ln>
              <a:gradFill>
                <a:gsLst>
                  <a:gs pos="1250">
                    <a:schemeClr val="tx1"/>
                  </a:gs>
                  <a:gs pos="100000">
                    <a:schemeClr val="tx1"/>
                  </a:gs>
                </a:gsLst>
                <a:lin ang="5400000" scaled="0"/>
              </a:gradFill>
              <a:latin typeface="+mj-lt"/>
              <a:cs typeface="Segoe UI" pitchFamily="34" charset="0"/>
            </a:endParaRPr>
          </a:p>
        </p:txBody>
      </p:sp>
      <p:sp>
        <p:nvSpPr>
          <p:cNvPr id="21" name="Content Placeholder 2"/>
          <p:cNvSpPr txBox="1">
            <a:spLocks/>
          </p:cNvSpPr>
          <p:nvPr/>
        </p:nvSpPr>
        <p:spPr>
          <a:xfrm>
            <a:off x="764315" y="1296100"/>
            <a:ext cx="7296898" cy="4265800"/>
          </a:xfrm>
          <a:prstGeom prst="rect">
            <a:avLst/>
          </a:prstGeom>
        </p:spPr>
        <p:txBody>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49">
                <a:latin typeface="+mn-lt"/>
              </a:rPr>
              <a:t>Write </a:t>
            </a:r>
            <a:r>
              <a:rPr lang="en-US" sz="2549">
                <a:solidFill>
                  <a:srgbClr val="0078D7"/>
                </a:solidFill>
                <a:latin typeface="+mn-lt"/>
              </a:rPr>
              <a:t>long-running orchestrations </a:t>
            </a:r>
            <a:r>
              <a:rPr lang="en-US" sz="2549">
                <a:latin typeface="+mn-lt"/>
              </a:rPr>
              <a:t>as a </a:t>
            </a:r>
            <a:r>
              <a:rPr lang="en-US" sz="2549">
                <a:solidFill>
                  <a:srgbClr val="0078D7"/>
                </a:solidFill>
                <a:latin typeface="+mn-lt"/>
              </a:rPr>
              <a:t>single function </a:t>
            </a:r>
            <a:r>
              <a:rPr lang="en-US" sz="2549">
                <a:latin typeface="+mn-lt"/>
              </a:rPr>
              <a:t>while </a:t>
            </a:r>
            <a:r>
              <a:rPr lang="en-US" sz="2549">
                <a:solidFill>
                  <a:srgbClr val="0078D7"/>
                </a:solidFill>
                <a:latin typeface="+mn-lt"/>
              </a:rPr>
              <a:t>maintaining local state</a:t>
            </a:r>
            <a:r>
              <a:rPr lang="en-US" sz="2549">
                <a:latin typeface="+mn-lt"/>
              </a:rPr>
              <a:t>. </a:t>
            </a:r>
          </a:p>
          <a:p>
            <a:endParaRPr lang="en-US" sz="2549">
              <a:latin typeface="+mn-lt"/>
            </a:endParaRPr>
          </a:p>
          <a:p>
            <a:r>
              <a:rPr lang="en-US" sz="2549"/>
              <a:t>Simplify complex transactions and coordination (chaining, etc.)  </a:t>
            </a:r>
            <a:r>
              <a:rPr lang="en-US" sz="2549">
                <a:latin typeface="+mn-lt"/>
              </a:rPr>
              <a:t>Easily call a Function from another Function, synchronously or asynchronously.</a:t>
            </a:r>
          </a:p>
          <a:p>
            <a:endParaRPr lang="en-US" sz="2549">
              <a:latin typeface="+mn-lt"/>
            </a:endParaRPr>
          </a:p>
          <a:p>
            <a:r>
              <a:rPr lang="en-US" sz="2549">
                <a:latin typeface="+mn-lt"/>
              </a:rPr>
              <a:t>All of the above using code-only. No JSON schemas. No graphical designer.</a:t>
            </a:r>
          </a:p>
          <a:p>
            <a:endParaRPr lang="en-US" sz="2549">
              <a:latin typeface="+mn-lt"/>
            </a:endParaRPr>
          </a:p>
          <a:p>
            <a:r>
              <a:rPr lang="en-US" sz="2549">
                <a:latin typeface="+mn-lt"/>
              </a:rPr>
              <a:t>Generally available (v1). Supports multiple languages (C#, JavaScript) </a:t>
            </a:r>
          </a:p>
        </p:txBody>
      </p:sp>
      <p:sp>
        <p:nvSpPr>
          <p:cNvPr id="4" name="Rectangle 3"/>
          <p:cNvSpPr/>
          <p:nvPr/>
        </p:nvSpPr>
        <p:spPr bwMode="auto">
          <a:xfrm>
            <a:off x="8403984" y="487"/>
            <a:ext cx="378801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775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E3C65ED-ECF2-473E-8147-8D67B67CA088}"/>
              </a:ext>
            </a:extLst>
          </p:cNvPr>
          <p:cNvSpPr txBox="1"/>
          <p:nvPr/>
        </p:nvSpPr>
        <p:spPr>
          <a:xfrm>
            <a:off x="296406" y="218761"/>
            <a:ext cx="7644529" cy="1539780"/>
          </a:xfrm>
          <a:prstGeom prst="rect">
            <a:avLst/>
          </a:prstGeom>
          <a:noFill/>
        </p:spPr>
        <p:txBody>
          <a:bodyPr wrap="none" rtlCol="0">
            <a:spAutoFit/>
          </a:bodyPr>
          <a:lstStyle/>
          <a:p>
            <a:r>
              <a:rPr lang="en-US" sz="4703" spc="-147">
                <a:ln w="3175">
                  <a:noFill/>
                </a:ln>
                <a:gradFill>
                  <a:gsLst>
                    <a:gs pos="1250">
                      <a:schemeClr val="tx1"/>
                    </a:gs>
                    <a:gs pos="100000">
                      <a:schemeClr val="tx1"/>
                    </a:gs>
                  </a:gsLst>
                  <a:lin ang="5400000" scaled="0"/>
                </a:gradFill>
                <a:latin typeface="+mj-lt"/>
                <a:cs typeface="Segoe UI" pitchFamily="34" charset="0"/>
              </a:rPr>
              <a:t>Introducing </a:t>
            </a:r>
            <a:r>
              <a:rPr lang="en-US" sz="4703" spc="-147">
                <a:ln w="3175">
                  <a:noFill/>
                </a:ln>
                <a:gradFill>
                  <a:gsLst>
                    <a:gs pos="1250">
                      <a:schemeClr val="tx2"/>
                    </a:gs>
                    <a:gs pos="100000">
                      <a:schemeClr val="tx2"/>
                    </a:gs>
                  </a:gsLst>
                  <a:lin ang="5400000" scaled="0"/>
                </a:gradFill>
                <a:cs typeface="Segoe UI" pitchFamily="34" charset="0"/>
              </a:rPr>
              <a:t>Durable Functions</a:t>
            </a:r>
            <a:r>
              <a:rPr lang="en-US" sz="4703" spc="-147">
                <a:ln w="3175">
                  <a:noFill/>
                </a:ln>
                <a:gradFill>
                  <a:gsLst>
                    <a:gs pos="1250">
                      <a:schemeClr val="tx1"/>
                    </a:gs>
                    <a:gs pos="100000">
                      <a:schemeClr val="tx1"/>
                    </a:gs>
                  </a:gsLst>
                  <a:lin ang="5400000" scaled="0"/>
                </a:gradFill>
                <a:latin typeface="+mj-lt"/>
                <a:cs typeface="Segoe UI" pitchFamily="34" charset="0"/>
              </a:rPr>
              <a:t> </a:t>
            </a:r>
          </a:p>
          <a:p>
            <a:endParaRPr lang="en-US" sz="4703" spc="-147">
              <a:ln w="3175">
                <a:noFill/>
              </a:ln>
              <a:gradFill>
                <a:gsLst>
                  <a:gs pos="1250">
                    <a:schemeClr val="tx1"/>
                  </a:gs>
                  <a:gs pos="100000">
                    <a:schemeClr val="tx1"/>
                  </a:gs>
                </a:gsLst>
                <a:lin ang="5400000" scaled="0"/>
              </a:gradFill>
              <a:latin typeface="+mj-lt"/>
              <a:cs typeface="Segoe UI" pitchFamily="34" charset="0"/>
            </a:endParaRPr>
          </a:p>
        </p:txBody>
      </p:sp>
      <p:sp>
        <p:nvSpPr>
          <p:cNvPr id="21" name="Content Placeholder 2"/>
          <p:cNvSpPr txBox="1">
            <a:spLocks/>
          </p:cNvSpPr>
          <p:nvPr/>
        </p:nvSpPr>
        <p:spPr>
          <a:xfrm>
            <a:off x="764315" y="1296100"/>
            <a:ext cx="7296898" cy="4265800"/>
          </a:xfrm>
          <a:prstGeom prst="rect">
            <a:avLst/>
          </a:prstGeom>
        </p:spPr>
        <p:txBody>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49">
                <a:latin typeface="+mn-lt"/>
              </a:rPr>
              <a:t>Write </a:t>
            </a:r>
            <a:r>
              <a:rPr lang="en-US" sz="2549">
                <a:solidFill>
                  <a:srgbClr val="0078D7"/>
                </a:solidFill>
                <a:latin typeface="+mn-lt"/>
              </a:rPr>
              <a:t>long-running orchestrations </a:t>
            </a:r>
            <a:r>
              <a:rPr lang="en-US" sz="2549">
                <a:latin typeface="+mn-lt"/>
              </a:rPr>
              <a:t>as a </a:t>
            </a:r>
            <a:r>
              <a:rPr lang="en-US" sz="2549">
                <a:solidFill>
                  <a:srgbClr val="0078D7"/>
                </a:solidFill>
                <a:latin typeface="+mn-lt"/>
              </a:rPr>
              <a:t>single function </a:t>
            </a:r>
            <a:r>
              <a:rPr lang="en-US" sz="2549">
                <a:latin typeface="+mn-lt"/>
              </a:rPr>
              <a:t>while </a:t>
            </a:r>
            <a:r>
              <a:rPr lang="en-US" sz="2549">
                <a:solidFill>
                  <a:srgbClr val="0078D7"/>
                </a:solidFill>
                <a:latin typeface="+mn-lt"/>
              </a:rPr>
              <a:t>maintaining local state</a:t>
            </a:r>
            <a:r>
              <a:rPr lang="en-US" sz="2549">
                <a:latin typeface="+mn-lt"/>
              </a:rPr>
              <a:t>. </a:t>
            </a:r>
          </a:p>
          <a:p>
            <a:endParaRPr lang="en-US" sz="2549">
              <a:latin typeface="+mn-lt"/>
            </a:endParaRPr>
          </a:p>
          <a:p>
            <a:r>
              <a:rPr lang="en-US" sz="2549"/>
              <a:t>Simplify complex transactions and coordination (chaining, etc.)  </a:t>
            </a:r>
            <a:r>
              <a:rPr lang="en-US" sz="2549">
                <a:latin typeface="+mn-lt"/>
              </a:rPr>
              <a:t>Easily call a Function from another Function, synchronously or asynchronously.</a:t>
            </a:r>
          </a:p>
          <a:p>
            <a:endParaRPr lang="en-US" sz="2549">
              <a:latin typeface="+mn-lt"/>
            </a:endParaRPr>
          </a:p>
          <a:p>
            <a:r>
              <a:rPr lang="en-US" sz="2549">
                <a:latin typeface="+mn-lt"/>
              </a:rPr>
              <a:t>All of the above using code-only. No JSON schemas. No graphical designer.</a:t>
            </a:r>
          </a:p>
          <a:p>
            <a:endParaRPr lang="en-US" sz="2549">
              <a:latin typeface="+mn-lt"/>
            </a:endParaRPr>
          </a:p>
          <a:p>
            <a:r>
              <a:rPr lang="en-US" sz="2549">
                <a:latin typeface="+mn-lt"/>
              </a:rPr>
              <a:t>Generally available (v1). Supports multiple languages (C#, JavaScript) </a:t>
            </a:r>
          </a:p>
        </p:txBody>
      </p:sp>
      <p:sp>
        <p:nvSpPr>
          <p:cNvPr id="4" name="Rectangle 3"/>
          <p:cNvSpPr/>
          <p:nvPr/>
        </p:nvSpPr>
        <p:spPr bwMode="auto">
          <a:xfrm>
            <a:off x="8403984" y="487"/>
            <a:ext cx="378801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29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4AC15A12-6BA7-45E8-A9C6-07438D67CE22}"/>
              </a:ext>
            </a:extLst>
          </p:cNvPr>
          <p:cNvSpPr txBox="1"/>
          <p:nvPr/>
        </p:nvSpPr>
        <p:spPr>
          <a:xfrm>
            <a:off x="7738078" y="4013888"/>
            <a:ext cx="2562433"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Performs work</a:t>
            </a:r>
          </a:p>
        </p:txBody>
      </p:sp>
      <p:sp>
        <p:nvSpPr>
          <p:cNvPr id="3" name="Rectangle 2">
            <a:extLst>
              <a:ext uri="{FF2B5EF4-FFF2-40B4-BE49-F238E27FC236}">
                <a16:creationId xmlns:a16="http://schemas.microsoft.com/office/drawing/2014/main" id="{2F575056-4461-4B71-9FA4-CC7CE17728A2}"/>
              </a:ext>
            </a:extLst>
          </p:cNvPr>
          <p:cNvSpPr/>
          <p:nvPr/>
        </p:nvSpPr>
        <p:spPr bwMode="auto">
          <a:xfrm>
            <a:off x="0" y="5950785"/>
            <a:ext cx="12192000" cy="9072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33A4298-330A-4FA4-AEC8-E9E74F30A6B5}"/>
              </a:ext>
            </a:extLst>
          </p:cNvPr>
          <p:cNvSpPr/>
          <p:nvPr/>
        </p:nvSpPr>
        <p:spPr>
          <a:xfrm>
            <a:off x="5058924" y="2922285"/>
            <a:ext cx="1685925" cy="1009650"/>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Orchestrator Function</a:t>
            </a:r>
          </a:p>
        </p:txBody>
      </p:sp>
      <p:sp>
        <p:nvSpPr>
          <p:cNvPr id="38" name="Rectangle 37">
            <a:extLst>
              <a:ext uri="{FF2B5EF4-FFF2-40B4-BE49-F238E27FC236}">
                <a16:creationId xmlns:a16="http://schemas.microsoft.com/office/drawing/2014/main" id="{AA283CC7-8D14-42C9-A932-910D602BDF78}"/>
              </a:ext>
            </a:extLst>
          </p:cNvPr>
          <p:cNvSpPr/>
          <p:nvPr/>
        </p:nvSpPr>
        <p:spPr>
          <a:xfrm>
            <a:off x="8172139" y="2924175"/>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39" name="Arrow: Right 38">
            <a:extLst>
              <a:ext uri="{FF2B5EF4-FFF2-40B4-BE49-F238E27FC236}">
                <a16:creationId xmlns:a16="http://schemas.microsoft.com/office/drawing/2014/main" id="{D95BAA8E-02F4-4A6E-A691-2FC4C791DC5C}"/>
              </a:ext>
            </a:extLst>
          </p:cNvPr>
          <p:cNvSpPr/>
          <p:nvPr/>
        </p:nvSpPr>
        <p:spPr>
          <a:xfrm>
            <a:off x="3965737" y="3250897"/>
            <a:ext cx="759084" cy="352425"/>
          </a:xfrm>
          <a:prstGeom prst="rightArrow">
            <a:avLst/>
          </a:prstGeom>
          <a:solidFill>
            <a:schemeClr val="bg2">
              <a:lumMod val="75000"/>
            </a:schemeClr>
          </a:solidFill>
          <a:ln>
            <a:solidFill>
              <a:schemeClr val="bg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D8E3DEE-A51C-4CB8-B4DC-11F82C574237}"/>
              </a:ext>
            </a:extLst>
          </p:cNvPr>
          <p:cNvSpPr/>
          <p:nvPr/>
        </p:nvSpPr>
        <p:spPr>
          <a:xfrm>
            <a:off x="1945709" y="2922285"/>
            <a:ext cx="1685925" cy="1009650"/>
          </a:xfrm>
          <a:prstGeom prst="rect">
            <a:avLst/>
          </a:prstGeom>
          <a:solidFill>
            <a:srgbClr val="FF9900"/>
          </a:solidFill>
          <a:ln>
            <a:solidFill>
              <a:srgbClr val="CC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Starter</a:t>
            </a:r>
          </a:p>
          <a:p>
            <a:pPr algn="ctr"/>
            <a:r>
              <a:rPr lang="en-US"/>
              <a:t>Function</a:t>
            </a:r>
          </a:p>
        </p:txBody>
      </p:sp>
      <p:sp>
        <p:nvSpPr>
          <p:cNvPr id="46" name="TextBox 45">
            <a:extLst>
              <a:ext uri="{FF2B5EF4-FFF2-40B4-BE49-F238E27FC236}">
                <a16:creationId xmlns:a16="http://schemas.microsoft.com/office/drawing/2014/main" id="{0573028C-BAD0-4CA1-9D8C-88435E569A2F}"/>
              </a:ext>
            </a:extLst>
          </p:cNvPr>
          <p:cNvSpPr txBox="1"/>
          <p:nvPr/>
        </p:nvSpPr>
        <p:spPr>
          <a:xfrm>
            <a:off x="296406" y="218761"/>
            <a:ext cx="3243837" cy="816057"/>
          </a:xfrm>
          <a:prstGeom prst="rect">
            <a:avLst/>
          </a:prstGeom>
          <a:noFill/>
        </p:spPr>
        <p:txBody>
          <a:bodyPr wrap="none" rtlCol="0">
            <a:spAutoFit/>
          </a:bodyPr>
          <a:lstStyle/>
          <a:p>
            <a:r>
              <a:rPr lang="en-US" sz="4703" spc="-147">
                <a:ln w="3175">
                  <a:noFill/>
                </a:ln>
                <a:gradFill>
                  <a:gsLst>
                    <a:gs pos="1250">
                      <a:schemeClr val="tx1"/>
                    </a:gs>
                    <a:gs pos="100000">
                      <a:schemeClr val="tx1"/>
                    </a:gs>
                  </a:gsLst>
                  <a:lin ang="5400000" scaled="0"/>
                </a:gradFill>
                <a:latin typeface="+mj-lt"/>
                <a:cs typeface="Segoe UI" pitchFamily="34" charset="0"/>
              </a:rPr>
              <a:t>Components</a:t>
            </a:r>
          </a:p>
        </p:txBody>
      </p:sp>
      <p:sp>
        <p:nvSpPr>
          <p:cNvPr id="56" name="Arrow: Right 55">
            <a:extLst>
              <a:ext uri="{FF2B5EF4-FFF2-40B4-BE49-F238E27FC236}">
                <a16:creationId xmlns:a16="http://schemas.microsoft.com/office/drawing/2014/main" id="{F38A1E24-3890-4219-8F23-0E395B6A73E0}"/>
              </a:ext>
            </a:extLst>
          </p:cNvPr>
          <p:cNvSpPr/>
          <p:nvPr/>
        </p:nvSpPr>
        <p:spPr>
          <a:xfrm rot="18900000">
            <a:off x="6966864" y="2211853"/>
            <a:ext cx="93056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B265E768-CB0F-4CE2-8589-86CDB585AD62}"/>
              </a:ext>
            </a:extLst>
          </p:cNvPr>
          <p:cNvSpPr/>
          <p:nvPr/>
        </p:nvSpPr>
        <p:spPr>
          <a:xfrm>
            <a:off x="6993210" y="3250896"/>
            <a:ext cx="93056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3950E2D5-3AD2-49C2-8387-51787B5C7EDB}"/>
              </a:ext>
            </a:extLst>
          </p:cNvPr>
          <p:cNvSpPr/>
          <p:nvPr/>
        </p:nvSpPr>
        <p:spPr>
          <a:xfrm rot="2700000">
            <a:off x="6966864" y="4289073"/>
            <a:ext cx="93056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57CB353-3FEB-4386-9B04-079EC16560C5}"/>
              </a:ext>
            </a:extLst>
          </p:cNvPr>
          <p:cNvSpPr txBox="1"/>
          <p:nvPr/>
        </p:nvSpPr>
        <p:spPr>
          <a:xfrm>
            <a:off x="1713601" y="6187816"/>
            <a:ext cx="2150140" cy="369332"/>
          </a:xfrm>
          <a:prstGeom prst="rect">
            <a:avLst/>
          </a:prstGeom>
          <a:noFill/>
        </p:spPr>
        <p:txBody>
          <a:bodyPr wrap="none" rtlCol="0">
            <a:spAutoFit/>
          </a:bodyPr>
          <a:lstStyle/>
          <a:p>
            <a:r>
              <a:rPr lang="en-US" err="1">
                <a:solidFill>
                  <a:schemeClr val="bg1">
                    <a:lumMod val="95000"/>
                  </a:schemeClr>
                </a:solidFill>
              </a:rPr>
              <a:t>OrchestrationClient</a:t>
            </a:r>
            <a:endParaRPr lang="en-US">
              <a:solidFill>
                <a:schemeClr val="bg1">
                  <a:lumMod val="95000"/>
                </a:schemeClr>
              </a:solidFill>
            </a:endParaRPr>
          </a:p>
        </p:txBody>
      </p:sp>
      <p:sp>
        <p:nvSpPr>
          <p:cNvPr id="61" name="TextBox 60">
            <a:extLst>
              <a:ext uri="{FF2B5EF4-FFF2-40B4-BE49-F238E27FC236}">
                <a16:creationId xmlns:a16="http://schemas.microsoft.com/office/drawing/2014/main" id="{2C814E6B-E6A7-46F3-B9F3-810A1B564C68}"/>
              </a:ext>
            </a:extLst>
          </p:cNvPr>
          <p:cNvSpPr txBox="1"/>
          <p:nvPr/>
        </p:nvSpPr>
        <p:spPr>
          <a:xfrm>
            <a:off x="4563785" y="6187816"/>
            <a:ext cx="3064429" cy="369332"/>
          </a:xfrm>
          <a:prstGeom prst="rect">
            <a:avLst/>
          </a:prstGeom>
          <a:noFill/>
        </p:spPr>
        <p:txBody>
          <a:bodyPr wrap="none" rtlCol="0">
            <a:spAutoFit/>
          </a:bodyPr>
          <a:lstStyle/>
          <a:p>
            <a:r>
              <a:rPr lang="en-US" err="1">
                <a:solidFill>
                  <a:schemeClr val="bg1">
                    <a:lumMod val="95000"/>
                  </a:schemeClr>
                </a:solidFill>
              </a:rPr>
              <a:t>OrchestrationContextTrigger</a:t>
            </a:r>
            <a:endParaRPr lang="en-US">
              <a:solidFill>
                <a:schemeClr val="bg1">
                  <a:lumMod val="95000"/>
                </a:schemeClr>
              </a:solidFill>
            </a:endParaRPr>
          </a:p>
        </p:txBody>
      </p:sp>
      <p:sp>
        <p:nvSpPr>
          <p:cNvPr id="62" name="TextBox 61">
            <a:extLst>
              <a:ext uri="{FF2B5EF4-FFF2-40B4-BE49-F238E27FC236}">
                <a16:creationId xmlns:a16="http://schemas.microsoft.com/office/drawing/2014/main" id="{39C33E48-78B6-4467-9937-54AF92D2565C}"/>
              </a:ext>
            </a:extLst>
          </p:cNvPr>
          <p:cNvSpPr txBox="1"/>
          <p:nvPr/>
        </p:nvSpPr>
        <p:spPr>
          <a:xfrm>
            <a:off x="8172137" y="6187816"/>
            <a:ext cx="1642566" cy="369332"/>
          </a:xfrm>
          <a:prstGeom prst="rect">
            <a:avLst/>
          </a:prstGeom>
          <a:noFill/>
        </p:spPr>
        <p:txBody>
          <a:bodyPr wrap="none" rtlCol="0">
            <a:spAutoFit/>
          </a:bodyPr>
          <a:lstStyle/>
          <a:p>
            <a:r>
              <a:rPr lang="en-US" err="1">
                <a:solidFill>
                  <a:schemeClr val="bg1">
                    <a:lumMod val="95000"/>
                  </a:schemeClr>
                </a:solidFill>
              </a:rPr>
              <a:t>ActivityTrigger</a:t>
            </a:r>
            <a:endParaRPr lang="en-US">
              <a:solidFill>
                <a:schemeClr val="bg1">
                  <a:lumMod val="95000"/>
                </a:schemeClr>
              </a:solidFill>
            </a:endParaRPr>
          </a:p>
        </p:txBody>
      </p:sp>
      <p:sp>
        <p:nvSpPr>
          <p:cNvPr id="7" name="TextBox 6">
            <a:extLst>
              <a:ext uri="{FF2B5EF4-FFF2-40B4-BE49-F238E27FC236}">
                <a16:creationId xmlns:a16="http://schemas.microsoft.com/office/drawing/2014/main" id="{195ECD9E-7BC4-410A-AB7D-AAECC68E797E}"/>
              </a:ext>
            </a:extLst>
          </p:cNvPr>
          <p:cNvSpPr txBox="1"/>
          <p:nvPr/>
        </p:nvSpPr>
        <p:spPr>
          <a:xfrm>
            <a:off x="1564339" y="4013888"/>
            <a:ext cx="2448664"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Starts orchestrations</a:t>
            </a:r>
          </a:p>
        </p:txBody>
      </p:sp>
      <p:sp>
        <p:nvSpPr>
          <p:cNvPr id="64" name="Rectangle 63">
            <a:extLst>
              <a:ext uri="{FF2B5EF4-FFF2-40B4-BE49-F238E27FC236}">
                <a16:creationId xmlns:a16="http://schemas.microsoft.com/office/drawing/2014/main" id="{02C90E5B-EE95-4F43-93DC-27C9009869E1}"/>
              </a:ext>
            </a:extLst>
          </p:cNvPr>
          <p:cNvSpPr/>
          <p:nvPr/>
        </p:nvSpPr>
        <p:spPr>
          <a:xfrm>
            <a:off x="8172138" y="2922285"/>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65" name="Rectangle 64">
            <a:extLst>
              <a:ext uri="{FF2B5EF4-FFF2-40B4-BE49-F238E27FC236}">
                <a16:creationId xmlns:a16="http://schemas.microsoft.com/office/drawing/2014/main" id="{2E01E4D2-EB15-416C-9540-56E22635B959}"/>
              </a:ext>
            </a:extLst>
          </p:cNvPr>
          <p:cNvSpPr/>
          <p:nvPr/>
        </p:nvSpPr>
        <p:spPr>
          <a:xfrm>
            <a:off x="8172138" y="2929154"/>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66" name="TextBox 65">
            <a:extLst>
              <a:ext uri="{FF2B5EF4-FFF2-40B4-BE49-F238E27FC236}">
                <a16:creationId xmlns:a16="http://schemas.microsoft.com/office/drawing/2014/main" id="{34C129AD-C66A-4B29-8ED1-AAB9AE41D9E3}"/>
              </a:ext>
            </a:extLst>
          </p:cNvPr>
          <p:cNvSpPr txBox="1"/>
          <p:nvPr/>
        </p:nvSpPr>
        <p:spPr>
          <a:xfrm>
            <a:off x="4563785" y="4013888"/>
            <a:ext cx="2562433"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Coordinates activities</a:t>
            </a:r>
          </a:p>
        </p:txBody>
      </p:sp>
    </p:spTree>
    <p:extLst>
      <p:ext uri="{BB962C8B-B14F-4D97-AF65-F5344CB8AC3E}">
        <p14:creationId xmlns:p14="http://schemas.microsoft.com/office/powerpoint/2010/main" val="27056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125E-6 1.48148E-6 L -3.125E-6 -0.25232 " pathEditMode="relative" rAng="0" ptsTypes="AA">
                                      <p:cBhvr>
                                        <p:cTn id="11" dur="2000" fill="hold"/>
                                        <p:tgtEl>
                                          <p:spTgt spid="64"/>
                                        </p:tgtEl>
                                        <p:attrNameLst>
                                          <p:attrName>ppt_x</p:attrName>
                                          <p:attrName>ppt_y</p:attrName>
                                        </p:attrNameLst>
                                      </p:cBhvr>
                                      <p:rCtr x="0" y="-12616"/>
                                    </p:animMotion>
                                  </p:childTnLst>
                                </p:cTn>
                              </p:par>
                              <p:par>
                                <p:cTn id="12" presetID="42" presetClass="path" presetSubtype="0" accel="50000" decel="50000" fill="hold" grpId="0" nodeType="withEffect">
                                  <p:stCondLst>
                                    <p:cond delay="0"/>
                                  </p:stCondLst>
                                  <p:childTnLst>
                                    <p:animMotion origin="layout" path="M -3.125E-6 -4.44444E-6 L -3.125E-6 0.24306 " pathEditMode="relative" rAng="0" ptsTypes="AA">
                                      <p:cBhvr>
                                        <p:cTn id="13" dur="2000" fill="hold"/>
                                        <p:tgtEl>
                                          <p:spTgt spid="65"/>
                                        </p:tgtEl>
                                        <p:attrNameLst>
                                          <p:attrName>ppt_x</p:attrName>
                                          <p:attrName>ppt_y</p:attrName>
                                        </p:attrNameLst>
                                      </p:cBhvr>
                                      <p:rCtr x="0" y="12153"/>
                                    </p:animMotion>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down)">
                                      <p:cBhvr>
                                        <p:cTn id="18" dur="500"/>
                                        <p:tgtEl>
                                          <p:spTgt spid="56"/>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up)">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6" grpId="0" animBg="1"/>
      <p:bldP spid="57" grpId="0" animBg="1"/>
      <p:bldP spid="58" grpId="0" animBg="1"/>
      <p:bldP spid="64" grpId="0" animBg="1"/>
      <p:bldP spid="6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8187" y="2045690"/>
            <a:ext cx="9558855" cy="3967952"/>
          </a:xfrm>
          <a:prstGeom prst="rect">
            <a:avLst/>
          </a:prstGeom>
        </p:spPr>
        <p:txBody>
          <a:bodyPr wrap="square">
            <a:spAutoFit/>
          </a:bodyPr>
          <a:lstStyle/>
          <a:p>
            <a:r>
              <a:rPr lang="en-US">
                <a:solidFill>
                  <a:srgbClr val="008000"/>
                </a:solidFill>
                <a:latin typeface="Consolas" panose="020B0609020204030204" pitchFamily="49" charset="0"/>
                <a:ea typeface="Yu Gothic" panose="020B0400000000000000" pitchFamily="34" charset="-128"/>
                <a:cs typeface="Consolas" panose="020B0609020204030204" pitchFamily="49" charset="0"/>
              </a:rPr>
              <a:t>// calls functions in sequence</a:t>
            </a:r>
            <a:endParaRPr lang="en-US">
              <a:solidFill>
                <a:srgbClr val="0000FF"/>
              </a:solidFill>
              <a:latin typeface="Consolas" panose="020B0609020204030204" pitchFamily="49" charset="0"/>
              <a:ea typeface="Yu Gothic" panose="020B0400000000000000" pitchFamily="34" charset="-128"/>
              <a:cs typeface="Consolas" panose="020B0609020204030204" pitchFamily="49" charset="0"/>
            </a:endParaRPr>
          </a:p>
          <a:p>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public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static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async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object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&gt; Run(</a:t>
            </a:r>
            <a:r>
              <a:rPr lang="en-US" err="1">
                <a:solidFill>
                  <a:srgbClr val="2B91AF"/>
                </a:solidFill>
                <a:latin typeface="Consolas" panose="020B0609020204030204" pitchFamily="49" charset="0"/>
                <a:ea typeface="Yu Gothic" panose="020B0400000000000000" pitchFamily="34" charset="-128"/>
                <a:cs typeface="Consolas" panose="020B0609020204030204" pitchFamily="49" charset="0"/>
              </a:rPr>
              <a:t>DurableOrchestrationContext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try</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x =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a:solidFill>
                  <a:srgbClr val="A31515"/>
                </a:solidFill>
                <a:latin typeface="Consolas" panose="020B0609020204030204" pitchFamily="49" charset="0"/>
                <a:ea typeface="Yu Gothic" panose="020B0400000000000000" pitchFamily="34" charset="-128"/>
                <a:cs typeface="Consolas" panose="020B0609020204030204" pitchFamily="49" charset="0"/>
              </a:rPr>
              <a:t>"F1"</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y =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a:solidFill>
                  <a:srgbClr val="A31515"/>
                </a:solidFill>
                <a:latin typeface="Consolas" panose="020B0609020204030204" pitchFamily="49" charset="0"/>
                <a:ea typeface="Yu Gothic" panose="020B0400000000000000" pitchFamily="34" charset="-128"/>
                <a:cs typeface="Consolas" panose="020B0609020204030204" pitchFamily="49" charset="0"/>
              </a:rPr>
              <a:t>"F2"</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x);</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return</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a:solidFill>
                  <a:srgbClr val="A31515"/>
                </a:solidFill>
                <a:latin typeface="Consolas" panose="020B0609020204030204" pitchFamily="49" charset="0"/>
                <a:ea typeface="Yu Gothic" panose="020B0400000000000000" pitchFamily="34" charset="-128"/>
                <a:cs typeface="Consolas" panose="020B0609020204030204" pitchFamily="49" charset="0"/>
              </a:rPr>
              <a:t>"F3"</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y);</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catch</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2B91AF"/>
                </a:solidFill>
                <a:latin typeface="Consolas" panose="020B0609020204030204" pitchFamily="49" charset="0"/>
                <a:ea typeface="Yu Gothic" panose="020B0400000000000000" pitchFamily="34" charset="-128"/>
                <a:cs typeface="Consolas" panose="020B0609020204030204" pitchFamily="49" charset="0"/>
              </a:rPr>
              <a:t>Exception</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8000"/>
                </a:solidFill>
                <a:latin typeface="Consolas" panose="020B0609020204030204" pitchFamily="49" charset="0"/>
                <a:ea typeface="Yu Gothic" panose="020B0400000000000000" pitchFamily="34" charset="-128"/>
                <a:cs typeface="Consolas" panose="020B0609020204030204" pitchFamily="49" charset="0"/>
              </a:rPr>
              <a:t>// global error handling/compensation goes here</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p:txBody>
      </p:sp>
      <p:sp>
        <p:nvSpPr>
          <p:cNvPr id="11" name="TextBox 10">
            <a:extLst>
              <a:ext uri="{FF2B5EF4-FFF2-40B4-BE49-F238E27FC236}">
                <a16:creationId xmlns:a16="http://schemas.microsoft.com/office/drawing/2014/main" id="{BE3C65ED-ECF2-473E-8147-8D67B67CA088}"/>
              </a:ext>
            </a:extLst>
          </p:cNvPr>
          <p:cNvSpPr txBox="1"/>
          <p:nvPr/>
        </p:nvSpPr>
        <p:spPr>
          <a:xfrm>
            <a:off x="323971" y="415006"/>
            <a:ext cx="4423519" cy="816057"/>
          </a:xfrm>
          <a:prstGeom prst="rect">
            <a:avLst/>
          </a:prstGeom>
          <a:noFill/>
        </p:spPr>
        <p:txBody>
          <a:bodyPr wrap="none" rtlCol="0">
            <a:spAutoFit/>
          </a:bodyPr>
          <a:lstStyle/>
          <a:p>
            <a:r>
              <a:rPr lang="en-US" sz="4703" spc="-147" dirty="0">
                <a:ln w="3175">
                  <a:noFill/>
                </a:ln>
                <a:gradFill>
                  <a:gsLst>
                    <a:gs pos="1250">
                      <a:schemeClr val="tx1"/>
                    </a:gs>
                    <a:gs pos="100000">
                      <a:schemeClr val="tx1"/>
                    </a:gs>
                  </a:gsLst>
                  <a:lin ang="5400000" scaled="0"/>
                </a:gradFill>
                <a:latin typeface="+mj-lt"/>
                <a:cs typeface="Segoe UI" pitchFamily="34" charset="0"/>
              </a:rPr>
              <a:t>What It Looks Like</a:t>
            </a:r>
            <a:endParaRPr lang="en-US" sz="4703" spc="-147">
              <a:ln w="3175">
                <a:noFill/>
              </a:ln>
              <a:gradFill>
                <a:gsLst>
                  <a:gs pos="1250">
                    <a:schemeClr val="tx1"/>
                  </a:gs>
                  <a:gs pos="100000">
                    <a:schemeClr val="tx1"/>
                  </a:gs>
                </a:gsLst>
                <a:lin ang="5400000" scaled="0"/>
              </a:gradFill>
              <a:latin typeface="+mj-lt"/>
              <a:cs typeface="Segoe UI" pitchFamily="34" charset="0"/>
            </a:endParaRPr>
          </a:p>
        </p:txBody>
      </p:sp>
      <p:sp>
        <p:nvSpPr>
          <p:cNvPr id="4" name="Rectangle 3"/>
          <p:cNvSpPr/>
          <p:nvPr/>
        </p:nvSpPr>
        <p:spPr>
          <a:xfrm>
            <a:off x="3523358" y="2370434"/>
            <a:ext cx="6355244" cy="333886"/>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7030A0"/>
              </a:solidFill>
            </a:endParaRPr>
          </a:p>
        </p:txBody>
      </p:sp>
      <p:sp>
        <p:nvSpPr>
          <p:cNvPr id="5" name="Rectangle 4"/>
          <p:cNvSpPr/>
          <p:nvPr/>
        </p:nvSpPr>
        <p:spPr>
          <a:xfrm>
            <a:off x="3029916" y="3423879"/>
            <a:ext cx="4795873" cy="915823"/>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TextBox 1"/>
          <p:cNvSpPr txBox="1"/>
          <p:nvPr/>
        </p:nvSpPr>
        <p:spPr>
          <a:xfrm>
            <a:off x="7051983" y="1908880"/>
            <a:ext cx="2952204" cy="452584"/>
          </a:xfrm>
          <a:prstGeom prst="rect">
            <a:avLst/>
          </a:prstGeom>
          <a:solidFill>
            <a:srgbClr val="702FA0"/>
          </a:solidFill>
        </p:spPr>
        <p:txBody>
          <a:bodyPr wrap="none" lIns="179285" tIns="89642" rIns="179285" bIns="89642" rtlCol="0">
            <a:spAutoFit/>
          </a:bodyPr>
          <a:lstStyle/>
          <a:p>
            <a:pPr>
              <a:lnSpc>
                <a:spcPct val="90000"/>
              </a:lnSpc>
              <a:spcAft>
                <a:spcPts val="588"/>
              </a:spcAft>
            </a:pPr>
            <a:r>
              <a:rPr lang="en-US" sz="1961" b="1">
                <a:solidFill>
                  <a:schemeClr val="bg1"/>
                </a:solidFill>
              </a:rPr>
              <a:t>Orchestrator Function</a:t>
            </a:r>
          </a:p>
        </p:txBody>
      </p:sp>
      <p:sp>
        <p:nvSpPr>
          <p:cNvPr id="9" name="TextBox 8"/>
          <p:cNvSpPr txBox="1"/>
          <p:nvPr/>
        </p:nvSpPr>
        <p:spPr>
          <a:xfrm>
            <a:off x="5382217" y="2983238"/>
            <a:ext cx="2481242" cy="452584"/>
          </a:xfrm>
          <a:prstGeom prst="rect">
            <a:avLst/>
          </a:prstGeom>
          <a:solidFill>
            <a:srgbClr val="702FA0"/>
          </a:solidFill>
        </p:spPr>
        <p:txBody>
          <a:bodyPr wrap="none" lIns="179285" tIns="89642" rIns="179285" bIns="89642" rtlCol="0">
            <a:spAutoFit/>
          </a:bodyPr>
          <a:lstStyle/>
          <a:p>
            <a:pPr>
              <a:lnSpc>
                <a:spcPct val="90000"/>
              </a:lnSpc>
              <a:spcAft>
                <a:spcPts val="588"/>
              </a:spcAft>
            </a:pPr>
            <a:r>
              <a:rPr lang="en-US" sz="1961" b="1">
                <a:solidFill>
                  <a:schemeClr val="bg1"/>
                </a:solidFill>
              </a:rPr>
              <a:t>Activity Functions</a:t>
            </a:r>
          </a:p>
        </p:txBody>
      </p:sp>
    </p:spTree>
    <p:extLst>
      <p:ext uri="{BB962C8B-B14F-4D97-AF65-F5344CB8AC3E}">
        <p14:creationId xmlns:p14="http://schemas.microsoft.com/office/powerpoint/2010/main" val="47706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08531" y="4225248"/>
            <a:ext cx="2461661" cy="369332"/>
          </a:xfrm>
          <a:prstGeom prst="rect">
            <a:avLst/>
          </a:prstGeom>
          <a:noFill/>
        </p:spPr>
        <p:txBody>
          <a:bodyPr wrap="square" rtlCol="0">
            <a:spAutoFit/>
          </a:bodyPr>
          <a:lstStyle/>
          <a:p>
            <a:pPr algn="ctr"/>
            <a:r>
              <a:rPr lang="en-US" dirty="0">
                <a:solidFill>
                  <a:schemeClr val="accent6"/>
                </a:solidFill>
                <a:latin typeface="Consolas" panose="020B0609020204030204" pitchFamily="49" charset="0"/>
              </a:rPr>
              <a:t>“Hello .NET Conf!”</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411493" y="4223601"/>
            <a:ext cx="2769295" cy="369332"/>
          </a:xfrm>
          <a:prstGeom prst="rect">
            <a:avLst/>
          </a:prstGeom>
          <a:noFill/>
        </p:spPr>
        <p:txBody>
          <a:bodyPr wrap="square" rtlCol="0">
            <a:spAutoFit/>
          </a:bodyPr>
          <a:lstStyle/>
          <a:p>
            <a:pPr algn="ctr"/>
            <a:r>
              <a:rPr lang="en-US" dirty="0">
                <a:solidFill>
                  <a:schemeClr val="accent6"/>
                </a:solidFill>
                <a:latin typeface="Consolas" panose="020B0609020204030204" pitchFamily="49" charset="0"/>
              </a:rPr>
              <a:t>[“Hello .NET Conf!”]</a:t>
            </a:r>
          </a:p>
        </p:txBody>
      </p:sp>
      <p:sp>
        <p:nvSpPr>
          <p:cNvPr id="4" name="Rectangle 3">
            <a:extLst>
              <a:ext uri="{FF2B5EF4-FFF2-40B4-BE49-F238E27FC236}">
                <a16:creationId xmlns:a16="http://schemas.microsoft.com/office/drawing/2014/main" id="{A514EBD5-9387-4F42-A2DE-5F54D875CBF9}"/>
              </a:ext>
            </a:extLst>
          </p:cNvPr>
          <p:cNvSpPr/>
          <p:nvPr/>
        </p:nvSpPr>
        <p:spPr>
          <a:xfrm>
            <a:off x="1953180" y="2895312"/>
            <a:ext cx="1685925" cy="100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325030" y="2895312"/>
            <a:ext cx="1685925" cy="100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639105" y="5286087"/>
            <a:ext cx="1685925" cy="1009650"/>
          </a:xfrm>
          <a:prstGeom prst="rect">
            <a:avLst/>
          </a:prstGeom>
          <a:solidFill>
            <a:schemeClr val="accent1"/>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989311" y="503963"/>
            <a:ext cx="10213377" cy="1477328"/>
          </a:xfrm>
          <a:prstGeom prst="rect">
            <a:avLst/>
          </a:prstGeom>
          <a:solidFill>
            <a:srgbClr val="111111"/>
          </a:solidFill>
          <a:ln>
            <a:solidFill>
              <a:srgbClr val="111111"/>
            </a:solidFill>
          </a:ln>
        </p:spPr>
        <p:txBody>
          <a:bodyPr wrap="square">
            <a:spAutoFit/>
          </a:bodyPr>
          <a:lstStyle/>
          <a:p>
            <a:r>
              <a:rPr lang="en-US" dirty="0">
                <a:solidFill>
                  <a:schemeClr val="accent1"/>
                </a:solidFill>
                <a:latin typeface="Consolas" panose="020B0609020204030204" pitchFamily="49" charset="0"/>
              </a:rPr>
              <a:t>var</a:t>
            </a:r>
            <a:r>
              <a:rPr lang="en-US" dirty="0">
                <a:solidFill>
                  <a:schemeClr val="bg1">
                    <a:lumMod val="95000"/>
                  </a:schemeClr>
                </a:solidFill>
                <a:latin typeface="Consolas" panose="020B0609020204030204" pitchFamily="49" charset="0"/>
              </a:rPr>
              <a:t> outputs = </a:t>
            </a:r>
            <a:r>
              <a:rPr lang="en-US" dirty="0">
                <a:solidFill>
                  <a:schemeClr val="accent1"/>
                </a:solidFill>
                <a:latin typeface="Consolas" panose="020B0609020204030204" pitchFamily="49" charset="0"/>
              </a:rPr>
              <a:t>new</a:t>
            </a:r>
            <a:r>
              <a:rPr lang="en-US" dirty="0">
                <a:solidFill>
                  <a:schemeClr val="bg1">
                    <a:lumMod val="95000"/>
                  </a:schemeClr>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List</a:t>
            </a:r>
            <a:r>
              <a:rPr lang="en-US" dirty="0">
                <a:solidFill>
                  <a:schemeClr val="bg1">
                    <a:lumMod val="95000"/>
                  </a:schemeClr>
                </a:solidFill>
                <a:latin typeface="Consolas" panose="020B0609020204030204" pitchFamily="49" charset="0"/>
              </a:rPr>
              <a:t>&lt;</a:t>
            </a:r>
            <a:r>
              <a:rPr lang="en-US" dirty="0">
                <a:solidFill>
                  <a:schemeClr val="accent1"/>
                </a:solidFill>
                <a:latin typeface="Consolas" panose="020B0609020204030204" pitchFamily="49" charset="0"/>
              </a:rPr>
              <a:t>string</a:t>
            </a:r>
            <a:r>
              <a:rPr lang="en-US" dirty="0">
                <a:solidFill>
                  <a:schemeClr val="bg1">
                    <a:lumMod val="95000"/>
                  </a:schemeClr>
                </a:solidFill>
                <a:latin typeface="Consolas" panose="020B0609020204030204" pitchFamily="49" charset="0"/>
              </a:rPr>
              <a:t>&gt;();</a:t>
            </a:r>
          </a:p>
          <a:p>
            <a:endParaRPr lang="en-US" dirty="0">
              <a:solidFill>
                <a:schemeClr val="bg1">
                  <a:lumMod val="95000"/>
                </a:schemeClr>
              </a:solidFill>
              <a:latin typeface="Consolas" panose="020B0609020204030204" pitchFamily="49" charset="0"/>
            </a:endParaRPr>
          </a:p>
          <a:p>
            <a:r>
              <a:rPr lang="en-US" dirty="0" err="1">
                <a:solidFill>
                  <a:schemeClr val="bg1">
                    <a:lumMod val="95000"/>
                  </a:schemeClr>
                </a:solidFill>
                <a:latin typeface="Consolas" panose="020B0609020204030204" pitchFamily="49" charset="0"/>
              </a:rPr>
              <a:t>outputs.Add</a:t>
            </a:r>
            <a:r>
              <a:rPr lang="en-US" dirty="0">
                <a:solidFill>
                  <a:schemeClr val="bg1">
                    <a:lumMod val="95000"/>
                  </a:schemeClr>
                </a:solidFill>
                <a:latin typeface="Consolas" panose="020B0609020204030204" pitchFamily="49" charset="0"/>
              </a:rPr>
              <a:t>(</a:t>
            </a:r>
            <a:r>
              <a:rPr lang="en-US" dirty="0">
                <a:solidFill>
                  <a:schemeClr val="accent1"/>
                </a:solidFill>
                <a:latin typeface="Consolas" panose="020B0609020204030204" pitchFamily="49" charset="0"/>
              </a:rPr>
              <a:t>await</a:t>
            </a:r>
            <a:r>
              <a:rPr lang="en-US" dirty="0">
                <a:solidFill>
                  <a:schemeClr val="bg1">
                    <a:lumMod val="95000"/>
                  </a:schemeClr>
                </a:solidFill>
                <a:latin typeface="Consolas" panose="020B0609020204030204" pitchFamily="49" charset="0"/>
              </a:rPr>
              <a:t> </a:t>
            </a:r>
            <a:r>
              <a:rPr lang="en-US" dirty="0" err="1">
                <a:solidFill>
                  <a:schemeClr val="bg1">
                    <a:lumMod val="95000"/>
                  </a:schemeClr>
                </a:solidFill>
                <a:latin typeface="Consolas" panose="020B0609020204030204" pitchFamily="49" charset="0"/>
              </a:rPr>
              <a:t>context.CallActivityAsync</a:t>
            </a:r>
            <a:r>
              <a:rPr lang="en-US" dirty="0">
                <a:solidFill>
                  <a:schemeClr val="bg1">
                    <a:lumMod val="95000"/>
                  </a:schemeClr>
                </a:solidFill>
                <a:latin typeface="Consolas" panose="020B0609020204030204" pitchFamily="49" charset="0"/>
              </a:rPr>
              <a:t>&lt;</a:t>
            </a:r>
            <a:r>
              <a:rPr lang="en-US" dirty="0">
                <a:solidFill>
                  <a:schemeClr val="accent1"/>
                </a:solidFill>
                <a:latin typeface="Consolas" panose="020B0609020204030204" pitchFamily="49" charset="0"/>
              </a:rPr>
              <a:t>string</a:t>
            </a:r>
            <a:r>
              <a:rPr lang="en-US" dirty="0">
                <a:solidFill>
                  <a:schemeClr val="bg1">
                    <a:lumMod val="95000"/>
                  </a:schemeClr>
                </a:solidFill>
                <a:latin typeface="Consolas" panose="020B0609020204030204" pitchFamily="49" charset="0"/>
              </a:rPr>
              <a:t>&gt;(</a:t>
            </a:r>
            <a:r>
              <a:rPr lang="en-US" dirty="0">
                <a:solidFill>
                  <a:schemeClr val="accent6">
                    <a:lumMod val="60000"/>
                    <a:lumOff val="40000"/>
                  </a:schemeClr>
                </a:solidFill>
                <a:latin typeface="Consolas" panose="020B0609020204030204" pitchFamily="49" charset="0"/>
              </a:rPr>
              <a:t>"</a:t>
            </a:r>
            <a:r>
              <a:rPr lang="en-US" dirty="0" err="1">
                <a:solidFill>
                  <a:schemeClr val="accent6">
                    <a:lumMod val="60000"/>
                    <a:lumOff val="40000"/>
                  </a:schemeClr>
                </a:solidFill>
                <a:latin typeface="Consolas" panose="020B0609020204030204" pitchFamily="49" charset="0"/>
              </a:rPr>
              <a:t>SayHello</a:t>
            </a:r>
            <a:r>
              <a:rPr lang="en-US" dirty="0">
                <a:solidFill>
                  <a:schemeClr val="accent6">
                    <a:lumMod val="60000"/>
                    <a:lumOff val="40000"/>
                  </a:schemeClr>
                </a:solidFill>
                <a:latin typeface="Consolas" panose="020B0609020204030204" pitchFamily="49" charset="0"/>
              </a:rPr>
              <a:t>"</a:t>
            </a:r>
            <a:r>
              <a:rPr lang="en-US" dirty="0">
                <a:solidFill>
                  <a:schemeClr val="bg1">
                    <a:lumMod val="95000"/>
                  </a:schemeClr>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“.NET Conf"</a:t>
            </a:r>
            <a:r>
              <a:rPr lang="en-US" dirty="0">
                <a:solidFill>
                  <a:schemeClr val="bg1">
                    <a:lumMod val="95000"/>
                  </a:schemeClr>
                </a:solidFill>
                <a:latin typeface="Consolas" panose="020B0609020204030204" pitchFamily="49" charset="0"/>
              </a:rPr>
              <a:t>));</a:t>
            </a:r>
          </a:p>
          <a:p>
            <a:endParaRPr lang="en-US" dirty="0">
              <a:solidFill>
                <a:schemeClr val="bg1">
                  <a:lumMod val="95000"/>
                </a:schemeClr>
              </a:solidFill>
              <a:latin typeface="Consolas" panose="020B0609020204030204" pitchFamily="49" charset="0"/>
            </a:endParaRPr>
          </a:p>
          <a:p>
            <a:r>
              <a:rPr lang="en-US" dirty="0">
                <a:solidFill>
                  <a:schemeClr val="accent1"/>
                </a:solidFill>
                <a:latin typeface="Consolas" panose="020B0609020204030204" pitchFamily="49" charset="0"/>
              </a:rPr>
              <a:t>return</a:t>
            </a:r>
            <a:r>
              <a:rPr lang="en-US" dirty="0">
                <a:solidFill>
                  <a:schemeClr val="bg1">
                    <a:lumMod val="95000"/>
                  </a:schemeClr>
                </a:solidFill>
                <a:latin typeface="Consolas" panose="020B0609020204030204" pitchFamily="49" charset="0"/>
              </a:rPr>
              <a:t> outputs;</a:t>
            </a:r>
            <a:endParaRPr lang="en-US" dirty="0">
              <a:solidFill>
                <a:schemeClr val="bg1">
                  <a:lumMod val="95000"/>
                </a:schemeClr>
              </a:solidFill>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989310" y="3223924"/>
            <a:ext cx="759084" cy="352425"/>
          </a:xfrm>
          <a:prstGeom prst="rightArrow">
            <a:avLst/>
          </a:prstGeom>
          <a:solidFill>
            <a:srgbClr val="FF9900"/>
          </a:solidFill>
          <a:ln>
            <a:solidFill>
              <a:srgbClr val="CC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A09ADE-6152-41E6-894E-3E7EC08070BD}"/>
              </a:ext>
            </a:extLst>
          </p:cNvPr>
          <p:cNvSpPr/>
          <p:nvPr/>
        </p:nvSpPr>
        <p:spPr>
          <a:xfrm>
            <a:off x="1953179" y="2895312"/>
            <a:ext cx="1685925" cy="1009650"/>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989310" y="558076"/>
            <a:ext cx="10213376" cy="292894"/>
          </a:xfrm>
          <a:prstGeom prst="rect">
            <a:avLst/>
          </a:prstGeom>
          <a:solidFill>
            <a:srgbClr val="FFCC00">
              <a:alpha val="24706"/>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178837" y="4427439"/>
            <a:ext cx="155039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863907" y="4427439"/>
            <a:ext cx="155039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ABAA60-2D45-4924-956E-C60614A3E6B1}"/>
              </a:ext>
            </a:extLst>
          </p:cNvPr>
          <p:cNvSpPr txBox="1"/>
          <p:nvPr/>
        </p:nvSpPr>
        <p:spPr>
          <a:xfrm>
            <a:off x="2438970" y="4415313"/>
            <a:ext cx="266700" cy="584775"/>
          </a:xfrm>
          <a:prstGeom prst="rect">
            <a:avLst/>
          </a:prstGeom>
          <a:noFill/>
        </p:spPr>
        <p:txBody>
          <a:bodyPr wrap="square" rtlCol="0">
            <a:spAutoFit/>
          </a:bodyPr>
          <a:lstStyle/>
          <a:p>
            <a:r>
              <a:rPr lang="en-US" sz="3200">
                <a:solidFill>
                  <a:schemeClr val="accent1"/>
                </a:solidFill>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0407" y="4209174"/>
            <a:ext cx="412278" cy="412278"/>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896524" y="3223924"/>
            <a:ext cx="1207586"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5927" y="2867691"/>
            <a:ext cx="412278" cy="412278"/>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325030" y="2897201"/>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892642" y="4223359"/>
            <a:ext cx="2550699" cy="369332"/>
          </a:xfrm>
          <a:prstGeom prst="rect">
            <a:avLst/>
          </a:prstGeom>
          <a:noFill/>
        </p:spPr>
        <p:txBody>
          <a:bodyPr wrap="square" rtlCol="0">
            <a:spAutoFit/>
          </a:bodyPr>
          <a:lstStyle/>
          <a:p>
            <a:pPr algn="ctr"/>
            <a:r>
              <a:rPr lang="en-US" dirty="0">
                <a:solidFill>
                  <a:schemeClr val="accent6"/>
                </a:solidFill>
                <a:latin typeface="Consolas" panose="020B0609020204030204" pitchFamily="49" charset="0"/>
              </a:rPr>
              <a:t>“Hello .NET Conf!”</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467600" y="2895312"/>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467600" y="3203089"/>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467600" y="3510866"/>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dirty="0">
                <a:solidFill>
                  <a:schemeClr val="tx2">
                    <a:lumMod val="75000"/>
                  </a:schemeClr>
                </a:solidFill>
              </a:rPr>
              <a:t>Task Scheduled, </a:t>
            </a:r>
            <a:r>
              <a:rPr lang="en-US" sz="1400" dirty="0" err="1">
                <a:solidFill>
                  <a:schemeClr val="tx2">
                    <a:lumMod val="75000"/>
                  </a:schemeClr>
                </a:solidFill>
              </a:rPr>
              <a:t>SayHello</a:t>
            </a:r>
            <a:r>
              <a:rPr lang="en-US" sz="1400" dirty="0">
                <a:solidFill>
                  <a:schemeClr val="tx2">
                    <a:lumMod val="75000"/>
                  </a:schemeClr>
                </a:solidFill>
              </a:rPr>
              <a:t>, “.NET Conf”</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467600" y="3818643"/>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5954729" y="3831212"/>
            <a:ext cx="431869" cy="352425"/>
          </a:xfrm>
          <a:prstGeom prst="rightArrow">
            <a:avLst/>
          </a:prstGeom>
          <a:solidFill>
            <a:srgbClr val="00B050"/>
          </a:solidFill>
          <a:ln>
            <a:solidFill>
              <a:srgbClr val="0066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996832E-4FA5-4A24-8894-8C12391F002C}"/>
              </a:ext>
            </a:extLst>
          </p:cNvPr>
          <p:cNvSpPr txBox="1"/>
          <p:nvPr/>
        </p:nvSpPr>
        <p:spPr>
          <a:xfrm>
            <a:off x="7467600" y="4126420"/>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dirty="0">
                <a:solidFill>
                  <a:schemeClr val="tx2">
                    <a:lumMod val="75000"/>
                  </a:schemeClr>
                </a:solidFill>
              </a:rPr>
              <a:t>Task Completed, “Hello .NET Conf!”</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467600" y="4434197"/>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989310" y="1096180"/>
            <a:ext cx="10213376" cy="292894"/>
          </a:xfrm>
          <a:prstGeom prst="rect">
            <a:avLst/>
          </a:prstGeom>
          <a:solidFill>
            <a:srgbClr val="FFCC00">
              <a:alpha val="25000"/>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41DC040-4106-4B7B-B254-D177395DCE66}"/>
              </a:ext>
            </a:extLst>
          </p:cNvPr>
          <p:cNvSpPr txBox="1"/>
          <p:nvPr/>
        </p:nvSpPr>
        <p:spPr>
          <a:xfrm>
            <a:off x="7443341" y="4132426"/>
            <a:ext cx="3735086" cy="307777"/>
          </a:xfrm>
          <a:prstGeom prst="rect">
            <a:avLst/>
          </a:prstGeom>
          <a:solidFill>
            <a:srgbClr val="FFCC00">
              <a:alpha val="25000"/>
            </a:srgbClr>
          </a:solidFill>
          <a:ln w="31750">
            <a:solidFill>
              <a:srgbClr val="FFCC00"/>
            </a:solidFill>
          </a:ln>
        </p:spPr>
        <p:txBody>
          <a:bodyPr wrap="square" rtlCol="0">
            <a:spAutoFit/>
          </a:bodyPr>
          <a:lstStyle/>
          <a:p>
            <a:endParaRPr lang="en-US" sz="1400" dirty="0">
              <a:solidFill>
                <a:schemeClr val="tx2">
                  <a:lumMod val="75000"/>
                </a:schemeClr>
              </a:solidFill>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08636" y="3831211"/>
            <a:ext cx="431869" cy="352425"/>
          </a:xfrm>
          <a:prstGeom prst="rightArrow">
            <a:avLst/>
          </a:prstGeom>
          <a:solidFill>
            <a:schemeClr val="accent6"/>
          </a:solidFill>
          <a:ln>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2E413D2-E7AD-465F-B904-F5799C9C7CE4}"/>
              </a:ext>
            </a:extLst>
          </p:cNvPr>
          <p:cNvSpPr txBox="1"/>
          <p:nvPr/>
        </p:nvSpPr>
        <p:spPr>
          <a:xfrm>
            <a:off x="7467600" y="4741974"/>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dirty="0">
                <a:solidFill>
                  <a:schemeClr val="tx2">
                    <a:lumMod val="75000"/>
                  </a:schemeClr>
                </a:solidFill>
              </a:rPr>
              <a:t>Execution Completed, ["Hello .NET Conf!"]</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467600" y="5049751"/>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Completed</a:t>
            </a:r>
          </a:p>
        </p:txBody>
      </p:sp>
      <p:sp>
        <p:nvSpPr>
          <p:cNvPr id="2" name="TextBox 1">
            <a:extLst>
              <a:ext uri="{FF2B5EF4-FFF2-40B4-BE49-F238E27FC236}">
                <a16:creationId xmlns:a16="http://schemas.microsoft.com/office/drawing/2014/main" id="{F0FF0FEB-EB8B-4192-8D05-D44B903D27EE}"/>
              </a:ext>
            </a:extLst>
          </p:cNvPr>
          <p:cNvSpPr txBox="1"/>
          <p:nvPr/>
        </p:nvSpPr>
        <p:spPr>
          <a:xfrm>
            <a:off x="7467600" y="2525980"/>
            <a:ext cx="1502976" cy="369332"/>
          </a:xfrm>
          <a:prstGeom prst="rect">
            <a:avLst/>
          </a:prstGeom>
          <a:noFill/>
        </p:spPr>
        <p:txBody>
          <a:bodyPr wrap="none" rtlCol="0">
            <a:spAutoFit/>
          </a:bodyPr>
          <a:lstStyle/>
          <a:p>
            <a:r>
              <a:rPr lang="en-US">
                <a:solidFill>
                  <a:schemeClr val="tx2">
                    <a:lumMod val="75000"/>
                  </a:schemeClr>
                </a:solidFill>
              </a:rPr>
              <a:t>History Table</a:t>
            </a:r>
          </a:p>
        </p:txBody>
      </p:sp>
    </p:spTree>
    <p:extLst>
      <p:ext uri="{BB962C8B-B14F-4D97-AF65-F5344CB8AC3E}">
        <p14:creationId xmlns:p14="http://schemas.microsoft.com/office/powerpoint/2010/main" val="3754112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2.77556E-17 L 0 0.07731 " pathEditMode="relative" rAng="0" ptsTypes="AA">
                                      <p:cBhvr>
                                        <p:cTn id="155" dur="2000" fill="hold"/>
                                        <p:tgtEl>
                                          <p:spTgt spid="48"/>
                                        </p:tgtEl>
                                        <p:attrNameLst>
                                          <p:attrName>ppt_x</p:attrName>
                                          <p:attrName>ppt_y</p:attrName>
                                        </p:attrNameLst>
                                      </p:cBhvr>
                                      <p:rCtr x="0" y="3866"/>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Durable Hello World</a:t>
            </a:r>
          </a:p>
        </p:txBody>
      </p:sp>
    </p:spTree>
    <p:extLst>
      <p:ext uri="{BB962C8B-B14F-4D97-AF65-F5344CB8AC3E}">
        <p14:creationId xmlns:p14="http://schemas.microsoft.com/office/powerpoint/2010/main" val="2600831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8080" y="254919"/>
            <a:ext cx="11655840" cy="899665"/>
          </a:xfrm>
        </p:spPr>
        <p:txBody>
          <a:bodyPr/>
          <a:lstStyle/>
          <a:p>
            <a:r>
              <a:rPr lang="en-US" dirty="0"/>
              <a:t>Orchestrator Constraints</a:t>
            </a:r>
          </a:p>
        </p:txBody>
      </p:sp>
      <p:grpSp>
        <p:nvGrpSpPr>
          <p:cNvPr id="70" name="Group 69"/>
          <p:cNvGrpSpPr/>
          <p:nvPr/>
        </p:nvGrpSpPr>
        <p:grpSpPr>
          <a:xfrm>
            <a:off x="648860" y="3603143"/>
            <a:ext cx="7145254" cy="538836"/>
            <a:chOff x="459485" y="1210579"/>
            <a:chExt cx="7288531" cy="549641"/>
          </a:xfrm>
        </p:grpSpPr>
        <p:sp>
          <p:nvSpPr>
            <p:cNvPr id="26" name="Content Placeholder 2"/>
            <p:cNvSpPr txBox="1">
              <a:spLocks/>
            </p:cNvSpPr>
            <p:nvPr/>
          </p:nvSpPr>
          <p:spPr>
            <a:xfrm>
              <a:off x="1029716" y="1241050"/>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Never do I/O directly in the orchestrator</a:t>
              </a:r>
            </a:p>
          </p:txBody>
        </p:sp>
        <p:grpSp>
          <p:nvGrpSpPr>
            <p:cNvPr id="2" name="Group 1"/>
            <p:cNvGrpSpPr/>
            <p:nvPr/>
          </p:nvGrpSpPr>
          <p:grpSpPr>
            <a:xfrm>
              <a:off x="459485" y="1210579"/>
              <a:ext cx="549641" cy="549641"/>
              <a:chOff x="451865" y="1195339"/>
              <a:chExt cx="666750" cy="666750"/>
            </a:xfrm>
          </p:grpSpPr>
          <p:sp>
            <p:nvSpPr>
              <p:cNvPr id="27" name="Oval 2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11"/>
              <p:cNvGrpSpPr>
                <a:grpSpLocks noChangeAspect="1"/>
              </p:cNvGrpSpPr>
              <p:nvPr/>
            </p:nvGrpSpPr>
            <p:grpSpPr bwMode="auto">
              <a:xfrm>
                <a:off x="624134" y="1369496"/>
                <a:ext cx="322213" cy="318437"/>
                <a:chOff x="3186" y="2339"/>
                <a:chExt cx="256" cy="253"/>
              </a:xfrm>
            </p:grpSpPr>
            <p:sp>
              <p:nvSpPr>
                <p:cNvPr id="2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3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9" name="Group 68"/>
          <p:cNvGrpSpPr/>
          <p:nvPr/>
        </p:nvGrpSpPr>
        <p:grpSpPr>
          <a:xfrm>
            <a:off x="648859" y="5228741"/>
            <a:ext cx="7145253" cy="538836"/>
            <a:chOff x="459485" y="1896550"/>
            <a:chExt cx="7288530" cy="549641"/>
          </a:xfrm>
        </p:grpSpPr>
        <p:sp>
          <p:nvSpPr>
            <p:cNvPr id="31" name="Content Placeholder 2"/>
            <p:cNvSpPr txBox="1">
              <a:spLocks/>
            </p:cNvSpPr>
            <p:nvPr/>
          </p:nvSpPr>
          <p:spPr>
            <a:xfrm>
              <a:off x="1029715" y="1927021"/>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Don’t write infinite loops</a:t>
              </a:r>
            </a:p>
          </p:txBody>
        </p:sp>
        <p:grpSp>
          <p:nvGrpSpPr>
            <p:cNvPr id="36" name="Group 35"/>
            <p:cNvGrpSpPr/>
            <p:nvPr/>
          </p:nvGrpSpPr>
          <p:grpSpPr>
            <a:xfrm>
              <a:off x="459485" y="1896550"/>
              <a:ext cx="549641" cy="549641"/>
              <a:chOff x="451865" y="1195339"/>
              <a:chExt cx="666750" cy="666750"/>
            </a:xfrm>
          </p:grpSpPr>
          <p:sp>
            <p:nvSpPr>
              <p:cNvPr id="37" name="Oval 3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11"/>
              <p:cNvGrpSpPr>
                <a:grpSpLocks noChangeAspect="1"/>
              </p:cNvGrpSpPr>
              <p:nvPr/>
            </p:nvGrpSpPr>
            <p:grpSpPr bwMode="auto">
              <a:xfrm>
                <a:off x="624134" y="1369496"/>
                <a:ext cx="322213" cy="318437"/>
                <a:chOff x="3186" y="2339"/>
                <a:chExt cx="256" cy="253"/>
              </a:xfrm>
            </p:grpSpPr>
            <p:sp>
              <p:nvSpPr>
                <p:cNvPr id="3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8" name="Group 67"/>
          <p:cNvGrpSpPr/>
          <p:nvPr/>
        </p:nvGrpSpPr>
        <p:grpSpPr>
          <a:xfrm>
            <a:off x="648860" y="1157129"/>
            <a:ext cx="8452903" cy="546453"/>
            <a:chOff x="459485" y="2582521"/>
            <a:chExt cx="7194070" cy="557411"/>
          </a:xfrm>
        </p:grpSpPr>
        <p:sp>
          <p:nvSpPr>
            <p:cNvPr id="16" name="Content Placeholder 2"/>
            <p:cNvSpPr txBox="1">
              <a:spLocks/>
            </p:cNvSpPr>
            <p:nvPr/>
          </p:nvSpPr>
          <p:spPr>
            <a:xfrm>
              <a:off x="935255" y="2606095"/>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Orchestrator code </a:t>
              </a:r>
              <a:r>
                <a:rPr lang="en-US" sz="2353" u="sng"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must</a:t>
              </a: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 be deterministic</a:t>
              </a:r>
            </a:p>
          </p:txBody>
        </p:sp>
        <p:grpSp>
          <p:nvGrpSpPr>
            <p:cNvPr id="41" name="Group 40"/>
            <p:cNvGrpSpPr/>
            <p:nvPr/>
          </p:nvGrpSpPr>
          <p:grpSpPr>
            <a:xfrm>
              <a:off x="459485" y="2582521"/>
              <a:ext cx="475770" cy="557411"/>
              <a:chOff x="451865" y="1195338"/>
              <a:chExt cx="577140" cy="676175"/>
            </a:xfrm>
          </p:grpSpPr>
          <p:sp>
            <p:nvSpPr>
              <p:cNvPr id="42" name="Oval 41"/>
              <p:cNvSpPr/>
              <p:nvPr/>
            </p:nvSpPr>
            <p:spPr bwMode="auto">
              <a:xfrm>
                <a:off x="451865" y="1195338"/>
                <a:ext cx="577140" cy="6761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11"/>
              <p:cNvGrpSpPr>
                <a:grpSpLocks noChangeAspect="1"/>
              </p:cNvGrpSpPr>
              <p:nvPr/>
            </p:nvGrpSpPr>
            <p:grpSpPr bwMode="auto">
              <a:xfrm>
                <a:off x="624134" y="1369164"/>
                <a:ext cx="322213" cy="318401"/>
                <a:chOff x="3186" y="2339"/>
                <a:chExt cx="256" cy="253"/>
              </a:xfrm>
            </p:grpSpPr>
            <p:sp>
              <p:nvSpPr>
                <p:cNvPr id="44"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45"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7" name="Group 66"/>
          <p:cNvGrpSpPr/>
          <p:nvPr/>
        </p:nvGrpSpPr>
        <p:grpSpPr>
          <a:xfrm>
            <a:off x="648861" y="1977545"/>
            <a:ext cx="10622826" cy="538836"/>
            <a:chOff x="459485" y="3268492"/>
            <a:chExt cx="10835835" cy="549641"/>
          </a:xfrm>
        </p:grpSpPr>
        <p:sp>
          <p:nvSpPr>
            <p:cNvPr id="21" name="Content Placeholder 2"/>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Never use random numbers, </a:t>
              </a:r>
              <a:r>
                <a:rPr lang="en-US" sz="2353" dirty="0" err="1">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DateTime.UtcNow</a:t>
              </a: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 </a:t>
              </a:r>
              <a:r>
                <a:rPr lang="en-US" sz="2353" dirty="0" err="1">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Guid.NewGuid</a:t>
              </a: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 etc.</a:t>
              </a:r>
            </a:p>
          </p:txBody>
        </p:sp>
        <p:grpSp>
          <p:nvGrpSpPr>
            <p:cNvPr id="46" name="Group 45"/>
            <p:cNvGrpSpPr/>
            <p:nvPr/>
          </p:nvGrpSpPr>
          <p:grpSpPr>
            <a:xfrm>
              <a:off x="459485" y="3268492"/>
              <a:ext cx="549641" cy="549641"/>
              <a:chOff x="451865" y="1195339"/>
              <a:chExt cx="666750" cy="666750"/>
            </a:xfrm>
          </p:grpSpPr>
          <p:sp>
            <p:nvSpPr>
              <p:cNvPr id="47" name="Oval 4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11"/>
              <p:cNvGrpSpPr>
                <a:grpSpLocks noChangeAspect="1"/>
              </p:cNvGrpSpPr>
              <p:nvPr/>
            </p:nvGrpSpPr>
            <p:grpSpPr bwMode="auto">
              <a:xfrm>
                <a:off x="624134" y="1369496"/>
                <a:ext cx="322213" cy="318437"/>
                <a:chOff x="3186" y="2339"/>
                <a:chExt cx="256" cy="253"/>
              </a:xfrm>
            </p:grpSpPr>
            <p:sp>
              <p:nvSpPr>
                <p:cNvPr id="4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51" name="Group 50">
            <a:extLst>
              <a:ext uri="{FF2B5EF4-FFF2-40B4-BE49-F238E27FC236}">
                <a16:creationId xmlns:a16="http://schemas.microsoft.com/office/drawing/2014/main" id="{BB9741B8-3031-48FA-A8EF-F16923D813F4}"/>
              </a:ext>
            </a:extLst>
          </p:cNvPr>
          <p:cNvGrpSpPr/>
          <p:nvPr/>
        </p:nvGrpSpPr>
        <p:grpSpPr>
          <a:xfrm>
            <a:off x="1207879" y="2790344"/>
            <a:ext cx="10622826" cy="538836"/>
            <a:chOff x="459485" y="3268492"/>
            <a:chExt cx="10835835" cy="549641"/>
          </a:xfrm>
        </p:grpSpPr>
        <p:sp>
          <p:nvSpPr>
            <p:cNvPr id="52" name="Content Placeholder 2">
              <a:extLst>
                <a:ext uri="{FF2B5EF4-FFF2-40B4-BE49-F238E27FC236}">
                  <a16:creationId xmlns:a16="http://schemas.microsoft.com/office/drawing/2014/main" id="{BFE809E0-8659-43A5-BCE2-862F48756C96}"/>
                </a:ext>
              </a:extLst>
            </p:cNvPr>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0">
                        <a:schemeClr val="tx2">
                          <a:lumMod val="75000"/>
                        </a:schemeClr>
                      </a:gs>
                      <a:gs pos="0">
                        <a:schemeClr val="tx2"/>
                      </a:gs>
                    </a:gsLst>
                    <a:lin ang="5400000" scaled="0"/>
                  </a:gradFill>
                  <a:latin typeface="Segoe UI Semibold" panose="020B0702040204020203" pitchFamily="34" charset="0"/>
                  <a:cs typeface="Segoe UI Semibold" panose="020B0702040204020203" pitchFamily="34" charset="0"/>
                </a:rPr>
                <a:t>Use </a:t>
              </a:r>
              <a:r>
                <a:rPr lang="en-US" sz="2353" dirty="0" err="1">
                  <a:gradFill>
                    <a:gsLst>
                      <a:gs pos="0">
                        <a:schemeClr val="tx2">
                          <a:lumMod val="75000"/>
                        </a:schemeClr>
                      </a:gs>
                      <a:gs pos="0">
                        <a:schemeClr val="tx2"/>
                      </a:gs>
                    </a:gsLst>
                    <a:lin ang="5400000" scaled="0"/>
                  </a:gradFill>
                  <a:latin typeface="Segoe UI Semibold" panose="020B0702040204020203" pitchFamily="34" charset="0"/>
                  <a:cs typeface="Segoe UI Semibold" panose="020B0702040204020203" pitchFamily="34" charset="0"/>
                </a:rPr>
                <a:t>DurableOrchestrationContext.CurrentUtcDateTime</a:t>
              </a:r>
              <a:endParaRPr lang="en-US" sz="2353" dirty="0">
                <a:gradFill>
                  <a:gsLst>
                    <a:gs pos="0">
                      <a:schemeClr val="tx2">
                        <a:lumMod val="75000"/>
                      </a:schemeClr>
                    </a:gs>
                    <a:gs pos="0">
                      <a:schemeClr val="tx2"/>
                    </a:gs>
                  </a:gsLst>
                  <a:lin ang="5400000" scaled="0"/>
                </a:gradFill>
                <a:latin typeface="Segoe UI Semibold" panose="020B0702040204020203" pitchFamily="34" charset="0"/>
                <a:cs typeface="Segoe UI Semibold" panose="020B0702040204020203" pitchFamily="34" charset="0"/>
              </a:endParaRPr>
            </a:p>
          </p:txBody>
        </p:sp>
        <p:grpSp>
          <p:nvGrpSpPr>
            <p:cNvPr id="53" name="Group 52">
              <a:extLst>
                <a:ext uri="{FF2B5EF4-FFF2-40B4-BE49-F238E27FC236}">
                  <a16:creationId xmlns:a16="http://schemas.microsoft.com/office/drawing/2014/main" id="{C30BCA3D-3616-485B-9264-BAF2143FB2F5}"/>
                </a:ext>
              </a:extLst>
            </p:cNvPr>
            <p:cNvGrpSpPr/>
            <p:nvPr/>
          </p:nvGrpSpPr>
          <p:grpSpPr>
            <a:xfrm>
              <a:off x="459485" y="3268492"/>
              <a:ext cx="549641" cy="549641"/>
              <a:chOff x="451865" y="1195339"/>
              <a:chExt cx="666750" cy="666750"/>
            </a:xfrm>
          </p:grpSpPr>
          <p:sp>
            <p:nvSpPr>
              <p:cNvPr id="54" name="Oval 53">
                <a:extLst>
                  <a:ext uri="{FF2B5EF4-FFF2-40B4-BE49-F238E27FC236}">
                    <a16:creationId xmlns:a16="http://schemas.microsoft.com/office/drawing/2014/main" id="{0F63DD4C-DFC5-4D6A-934E-FD4667B00A71}"/>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Line 12">
                <a:extLst>
                  <a:ext uri="{FF2B5EF4-FFF2-40B4-BE49-F238E27FC236}">
                    <a16:creationId xmlns:a16="http://schemas.microsoft.com/office/drawing/2014/main" id="{E252C30E-CB49-4278-93C4-05F08D0A3C8E}"/>
                  </a:ext>
                </a:extLst>
              </p:cNvPr>
              <p:cNvSpPr>
                <a:spLocks noChangeShapeType="1"/>
              </p:cNvSpPr>
              <p:nvPr/>
            </p:nvSpPr>
            <p:spPr bwMode="auto">
              <a:xfrm>
                <a:off x="624134" y="1528084"/>
                <a:ext cx="31466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90" name="Group 89">
            <a:extLst>
              <a:ext uri="{FF2B5EF4-FFF2-40B4-BE49-F238E27FC236}">
                <a16:creationId xmlns:a16="http://schemas.microsoft.com/office/drawing/2014/main" id="{446A2195-91C9-45AD-B0A6-42CFDFA00FF4}"/>
              </a:ext>
            </a:extLst>
          </p:cNvPr>
          <p:cNvGrpSpPr/>
          <p:nvPr/>
        </p:nvGrpSpPr>
        <p:grpSpPr>
          <a:xfrm>
            <a:off x="1207879" y="4415942"/>
            <a:ext cx="10622826" cy="538836"/>
            <a:chOff x="459485" y="3268492"/>
            <a:chExt cx="10835835" cy="549641"/>
          </a:xfrm>
        </p:grpSpPr>
        <p:sp>
          <p:nvSpPr>
            <p:cNvPr id="91" name="Content Placeholder 2">
              <a:extLst>
                <a:ext uri="{FF2B5EF4-FFF2-40B4-BE49-F238E27FC236}">
                  <a16:creationId xmlns:a16="http://schemas.microsoft.com/office/drawing/2014/main" id="{F678B626-C74E-4160-981E-06CED7CF5B71}"/>
                </a:ext>
              </a:extLst>
            </p:cNvPr>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solidFill>
                    <a:schemeClr val="tx2"/>
                  </a:solidFill>
                  <a:latin typeface="Segoe UI Semibold" panose="020B0702040204020203" pitchFamily="34" charset="0"/>
                  <a:cs typeface="Segoe UI Semibold" panose="020B0702040204020203" pitchFamily="34" charset="0"/>
                </a:rPr>
                <a:t>Do I/O in activity functions</a:t>
              </a:r>
            </a:p>
          </p:txBody>
        </p:sp>
        <p:grpSp>
          <p:nvGrpSpPr>
            <p:cNvPr id="92" name="Group 91">
              <a:extLst>
                <a:ext uri="{FF2B5EF4-FFF2-40B4-BE49-F238E27FC236}">
                  <a16:creationId xmlns:a16="http://schemas.microsoft.com/office/drawing/2014/main" id="{93BD1F2E-1FC5-4910-8E8B-E8E9C3D9A17B}"/>
                </a:ext>
              </a:extLst>
            </p:cNvPr>
            <p:cNvGrpSpPr/>
            <p:nvPr/>
          </p:nvGrpSpPr>
          <p:grpSpPr>
            <a:xfrm>
              <a:off x="459485" y="3268492"/>
              <a:ext cx="549641" cy="549641"/>
              <a:chOff x="451865" y="1195339"/>
              <a:chExt cx="666750" cy="666750"/>
            </a:xfrm>
          </p:grpSpPr>
          <p:sp>
            <p:nvSpPr>
              <p:cNvPr id="93" name="Oval 92">
                <a:extLst>
                  <a:ext uri="{FF2B5EF4-FFF2-40B4-BE49-F238E27FC236}">
                    <a16:creationId xmlns:a16="http://schemas.microsoft.com/office/drawing/2014/main" id="{B0F98FAD-24B1-4138-B2D6-582744C4D72D}"/>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5" name="Line 12">
                <a:extLst>
                  <a:ext uri="{FF2B5EF4-FFF2-40B4-BE49-F238E27FC236}">
                    <a16:creationId xmlns:a16="http://schemas.microsoft.com/office/drawing/2014/main" id="{F177F0E4-4C77-4D30-8568-F53DC1438BB5}"/>
                  </a:ext>
                </a:extLst>
              </p:cNvPr>
              <p:cNvSpPr>
                <a:spLocks noChangeShapeType="1"/>
              </p:cNvSpPr>
              <p:nvPr/>
            </p:nvSpPr>
            <p:spPr bwMode="auto">
              <a:xfrm>
                <a:off x="624134" y="1528084"/>
                <a:ext cx="31466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97" name="Group 96">
            <a:extLst>
              <a:ext uri="{FF2B5EF4-FFF2-40B4-BE49-F238E27FC236}">
                <a16:creationId xmlns:a16="http://schemas.microsoft.com/office/drawing/2014/main" id="{E39504C3-3138-42D1-999D-5BD06EF68C4F}"/>
              </a:ext>
            </a:extLst>
          </p:cNvPr>
          <p:cNvGrpSpPr/>
          <p:nvPr/>
        </p:nvGrpSpPr>
        <p:grpSpPr>
          <a:xfrm>
            <a:off x="1187695" y="6041539"/>
            <a:ext cx="10622826" cy="538836"/>
            <a:chOff x="459485" y="3268492"/>
            <a:chExt cx="10835835" cy="549641"/>
          </a:xfrm>
        </p:grpSpPr>
        <p:sp>
          <p:nvSpPr>
            <p:cNvPr id="98" name="Content Placeholder 2">
              <a:extLst>
                <a:ext uri="{FF2B5EF4-FFF2-40B4-BE49-F238E27FC236}">
                  <a16:creationId xmlns:a16="http://schemas.microsoft.com/office/drawing/2014/main" id="{39302346-2D30-4FBC-BFFE-E730E9F24680}"/>
                </a:ext>
              </a:extLst>
            </p:cNvPr>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solidFill>
                    <a:schemeClr val="tx2"/>
                  </a:solidFill>
                  <a:latin typeface="Segoe UI Semibold" panose="020B0702040204020203" pitchFamily="34" charset="0"/>
                  <a:cs typeface="Segoe UI Semibold" panose="020B0702040204020203" pitchFamily="34" charset="0"/>
                </a:rPr>
                <a:t>Use </a:t>
              </a:r>
              <a:r>
                <a:rPr lang="en-US" sz="2353" dirty="0" err="1">
                  <a:solidFill>
                    <a:schemeClr val="tx2"/>
                  </a:solidFill>
                  <a:latin typeface="Segoe UI Semibold" panose="020B0702040204020203" pitchFamily="34" charset="0"/>
                  <a:cs typeface="Segoe UI Semibold" panose="020B0702040204020203" pitchFamily="34" charset="0"/>
                </a:rPr>
                <a:t>DurableOrchestrationContext.ContinueAsNew</a:t>
              </a:r>
              <a:r>
                <a:rPr lang="en-US" sz="2353" dirty="0">
                  <a:solidFill>
                    <a:schemeClr val="tx2"/>
                  </a:solidFill>
                  <a:latin typeface="Segoe UI Semibold" panose="020B0702040204020203" pitchFamily="34" charset="0"/>
                  <a:cs typeface="Segoe UI Semibold" panose="020B0702040204020203" pitchFamily="34" charset="0"/>
                </a:rPr>
                <a:t>()</a:t>
              </a:r>
            </a:p>
          </p:txBody>
        </p:sp>
        <p:grpSp>
          <p:nvGrpSpPr>
            <p:cNvPr id="99" name="Group 98">
              <a:extLst>
                <a:ext uri="{FF2B5EF4-FFF2-40B4-BE49-F238E27FC236}">
                  <a16:creationId xmlns:a16="http://schemas.microsoft.com/office/drawing/2014/main" id="{9F6ABC38-B161-4CCB-9C82-2FC08254258E}"/>
                </a:ext>
              </a:extLst>
            </p:cNvPr>
            <p:cNvGrpSpPr/>
            <p:nvPr/>
          </p:nvGrpSpPr>
          <p:grpSpPr>
            <a:xfrm>
              <a:off x="459485" y="3268492"/>
              <a:ext cx="549641" cy="549641"/>
              <a:chOff x="451865" y="1195339"/>
              <a:chExt cx="666750" cy="666750"/>
            </a:xfrm>
          </p:grpSpPr>
          <p:sp>
            <p:nvSpPr>
              <p:cNvPr id="100" name="Oval 99">
                <a:extLst>
                  <a:ext uri="{FF2B5EF4-FFF2-40B4-BE49-F238E27FC236}">
                    <a16:creationId xmlns:a16="http://schemas.microsoft.com/office/drawing/2014/main" id="{E946C69E-2024-4593-8B1B-27F3605BF852}"/>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Line 12">
                <a:extLst>
                  <a:ext uri="{FF2B5EF4-FFF2-40B4-BE49-F238E27FC236}">
                    <a16:creationId xmlns:a16="http://schemas.microsoft.com/office/drawing/2014/main" id="{DE3C470B-2730-42F1-8847-B3B456C218AF}"/>
                  </a:ext>
                </a:extLst>
              </p:cNvPr>
              <p:cNvSpPr>
                <a:spLocks noChangeShapeType="1"/>
              </p:cNvSpPr>
              <p:nvPr/>
            </p:nvSpPr>
            <p:spPr bwMode="auto">
              <a:xfrm>
                <a:off x="624134" y="1528084"/>
                <a:ext cx="31466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14884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0-#ppt_w/2"/>
                                          </p:val>
                                        </p:tav>
                                        <p:tav tm="100000">
                                          <p:val>
                                            <p:strVal val="#ppt_x"/>
                                          </p:val>
                                        </p:tav>
                                      </p:tavLst>
                                    </p:anim>
                                    <p:anim calcmode="lin" valueType="num">
                                      <p:cBhvr additive="base">
                                        <p:cTn id="14" dur="500" fill="hold"/>
                                        <p:tgtEl>
                                          <p:spTgt spid="67"/>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15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fill="hold"/>
                                        <p:tgtEl>
                                          <p:spTgt spid="70"/>
                                        </p:tgtEl>
                                        <p:attrNameLst>
                                          <p:attrName>ppt_x</p:attrName>
                                        </p:attrNameLst>
                                      </p:cBhvr>
                                      <p:tavLst>
                                        <p:tav tm="0">
                                          <p:val>
                                            <p:strVal val="0-#ppt_w/2"/>
                                          </p:val>
                                        </p:tav>
                                        <p:tav tm="100000">
                                          <p:val>
                                            <p:strVal val="#ppt_x"/>
                                          </p:val>
                                        </p:tav>
                                      </p:tavLst>
                                    </p:anim>
                                    <p:anim calcmode="lin" valueType="num">
                                      <p:cBhvr additive="base">
                                        <p:cTn id="18" dur="500" fill="hold"/>
                                        <p:tgtEl>
                                          <p:spTgt spid="7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15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fill="hold"/>
                                        <p:tgtEl>
                                          <p:spTgt spid="69"/>
                                        </p:tgtEl>
                                        <p:attrNameLst>
                                          <p:attrName>ppt_x</p:attrName>
                                        </p:attrNameLst>
                                      </p:cBhvr>
                                      <p:tavLst>
                                        <p:tav tm="0">
                                          <p:val>
                                            <p:strVal val="0-#ppt_w/2"/>
                                          </p:val>
                                        </p:tav>
                                        <p:tav tm="100000">
                                          <p:val>
                                            <p:strVal val="#ppt_x"/>
                                          </p:val>
                                        </p:tav>
                                      </p:tavLst>
                                    </p:anim>
                                    <p:anim calcmode="lin" valueType="num">
                                      <p:cBhvr additive="base">
                                        <p:cTn id="22"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0-#ppt_w/2"/>
                                          </p:val>
                                        </p:tav>
                                        <p:tav tm="100000">
                                          <p:val>
                                            <p:strVal val="#ppt_x"/>
                                          </p:val>
                                        </p:tav>
                                      </p:tavLst>
                                    </p:anim>
                                    <p:anim calcmode="lin" valueType="num">
                                      <p:cBhvr additive="base">
                                        <p:cTn id="28" dur="500" fill="hold"/>
                                        <p:tgtEl>
                                          <p:spTgt spid="5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 calcmode="lin" valueType="num">
                                      <p:cBhvr additive="base">
                                        <p:cTn id="32" dur="500" fill="hold"/>
                                        <p:tgtEl>
                                          <p:spTgt spid="90"/>
                                        </p:tgtEl>
                                        <p:attrNameLst>
                                          <p:attrName>ppt_x</p:attrName>
                                        </p:attrNameLst>
                                      </p:cBhvr>
                                      <p:tavLst>
                                        <p:tav tm="0">
                                          <p:val>
                                            <p:strVal val="0-#ppt_w/2"/>
                                          </p:val>
                                        </p:tav>
                                        <p:tav tm="100000">
                                          <p:val>
                                            <p:strVal val="#ppt_x"/>
                                          </p:val>
                                        </p:tav>
                                      </p:tavLst>
                                    </p:anim>
                                    <p:anim calcmode="lin" valueType="num">
                                      <p:cBhvr additive="base">
                                        <p:cTn id="33" dur="500" fill="hold"/>
                                        <p:tgtEl>
                                          <p:spTgt spid="90"/>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 presetClass="entr" presetSubtype="8" fill="hold" nodeType="after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additive="base">
                                        <p:cTn id="37" dur="500" fill="hold"/>
                                        <p:tgtEl>
                                          <p:spTgt spid="97"/>
                                        </p:tgtEl>
                                        <p:attrNameLst>
                                          <p:attrName>ppt_x</p:attrName>
                                        </p:attrNameLst>
                                      </p:cBhvr>
                                      <p:tavLst>
                                        <p:tav tm="0">
                                          <p:val>
                                            <p:strVal val="0-#ppt_w/2"/>
                                          </p:val>
                                        </p:tav>
                                        <p:tav tm="100000">
                                          <p:val>
                                            <p:strVal val="#ppt_x"/>
                                          </p:val>
                                        </p:tav>
                                      </p:tavLst>
                                    </p:anim>
                                    <p:anim calcmode="lin" valueType="num">
                                      <p:cBhvr additive="base">
                                        <p:cTn id="38" dur="50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Durable Fan-Out / Fan-In</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D713E0-6AC4-49EB-B5C3-FA82EFC8025F}"/>
              </a:ext>
            </a:extLst>
          </p:cNvPr>
          <p:cNvSpPr>
            <a:spLocks noGrp="1"/>
          </p:cNvSpPr>
          <p:nvPr>
            <p:ph type="title"/>
          </p:nvPr>
        </p:nvSpPr>
        <p:spPr>
          <a:xfrm>
            <a:off x="269240" y="289511"/>
            <a:ext cx="11655840" cy="899665"/>
          </a:xfrm>
        </p:spPr>
        <p:txBody>
          <a:bodyPr/>
          <a:lstStyle/>
          <a:p>
            <a:r>
              <a:rPr lang="en-US" dirty="0" err="1"/>
              <a:t>eShop</a:t>
            </a:r>
            <a:r>
              <a:rPr lang="en-US" dirty="0"/>
              <a:t> Report Generator</a:t>
            </a:r>
          </a:p>
        </p:txBody>
      </p:sp>
      <p:sp>
        <p:nvSpPr>
          <p:cNvPr id="5" name="Flowchart: Magnetic Disk 4">
            <a:extLst>
              <a:ext uri="{FF2B5EF4-FFF2-40B4-BE49-F238E27FC236}">
                <a16:creationId xmlns:a16="http://schemas.microsoft.com/office/drawing/2014/main" id="{70BE2A29-FBE6-4E85-BB72-F291CD3D017F}"/>
              </a:ext>
            </a:extLst>
          </p:cNvPr>
          <p:cNvSpPr/>
          <p:nvPr/>
        </p:nvSpPr>
        <p:spPr>
          <a:xfrm>
            <a:off x="6679609" y="2255570"/>
            <a:ext cx="655978" cy="103693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2AE409-5123-4948-B207-2211C141761E}"/>
              </a:ext>
            </a:extLst>
          </p:cNvPr>
          <p:cNvPicPr>
            <a:picLocks noChangeAspect="1"/>
          </p:cNvPicPr>
          <p:nvPr/>
        </p:nvPicPr>
        <p:blipFill>
          <a:blip r:embed="rId3">
            <a:extLst>
              <a:ext uri="{BEBA8EAE-BF5A-486C-A8C5-ECC9F3942E4B}">
                <a14:imgProps xmlns:a14="http://schemas.microsoft.com/office/drawing/2010/main">
                  <a14:imgLayer>
                    <a14:imgEffect>
                      <a14:backgroundRemoval t="8250" b="90000" l="4500" r="93000">
                        <a14:foregroundMark x1="26750" y1="25000" x2="12750" y2="37750"/>
                        <a14:foregroundMark x1="14111" y1="54759" x2="14250" y2="56500"/>
                        <a14:foregroundMark x1="13457" y1="46582" x2="13470" y2="46750"/>
                        <a14:foregroundMark x1="13288" y1="44471" x2="13376" y2="45566"/>
                        <a14:foregroundMark x1="12750" y1="37750" x2="13267" y2="44208"/>
                        <a14:foregroundMark x1="14250" y1="56500" x2="29250" y2="72750"/>
                        <a14:foregroundMark x1="4500" y1="48000" x2="4500" y2="48000"/>
                        <a14:foregroundMark x1="69000" y1="73750" x2="93000" y2="50000"/>
                        <a14:foregroundMark x1="47500" y1="8250" x2="47500" y2="8250"/>
                        <a14:backgroundMark x1="11250" y1="49250" x2="11250" y2="49250"/>
                        <a14:backgroundMark x1="11250" y1="49250" x2="12250" y2="47250"/>
                        <a14:backgroundMark x1="12750" y1="46750" x2="13500" y2="46500"/>
                        <a14:backgroundMark x1="13750" y1="46750" x2="13750" y2="46750"/>
                        <a14:backgroundMark x1="13750" y1="46750" x2="14250" y2="54750"/>
                        <a14:backgroundMark x1="14250" y1="45750" x2="14750" y2="45250"/>
                      </a14:backgroundRemoval>
                    </a14:imgEffect>
                  </a14:imgLayer>
                </a14:imgProps>
              </a:ext>
              <a:ext uri="{28A0092B-C50C-407E-A947-70E740481C1C}">
                <a14:useLocalDpi xmlns:a14="http://schemas.microsoft.com/office/drawing/2010/main" val="0"/>
              </a:ext>
            </a:extLst>
          </a:blip>
          <a:stretch>
            <a:fillRect/>
          </a:stretch>
        </p:blipFill>
        <p:spPr>
          <a:xfrm>
            <a:off x="4694073" y="2546229"/>
            <a:ext cx="1036931" cy="1036931"/>
          </a:xfrm>
          <a:prstGeom prst="rect">
            <a:avLst/>
          </a:prstGeom>
        </p:spPr>
      </p:pic>
      <p:sp>
        <p:nvSpPr>
          <p:cNvPr id="13" name="TextBox 12">
            <a:extLst>
              <a:ext uri="{FF2B5EF4-FFF2-40B4-BE49-F238E27FC236}">
                <a16:creationId xmlns:a16="http://schemas.microsoft.com/office/drawing/2014/main" id="{FD906B39-B212-4D60-9AE3-D002B02BAA2C}"/>
              </a:ext>
            </a:extLst>
          </p:cNvPr>
          <p:cNvSpPr txBox="1"/>
          <p:nvPr/>
        </p:nvSpPr>
        <p:spPr>
          <a:xfrm>
            <a:off x="4163960" y="2121976"/>
            <a:ext cx="2097156" cy="5170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Request Report</a:t>
            </a:r>
          </a:p>
        </p:txBody>
      </p:sp>
      <p:sp>
        <p:nvSpPr>
          <p:cNvPr id="14" name="TextBox 13">
            <a:extLst>
              <a:ext uri="{FF2B5EF4-FFF2-40B4-BE49-F238E27FC236}">
                <a16:creationId xmlns:a16="http://schemas.microsoft.com/office/drawing/2014/main" id="{A0000AD0-6F1E-4F67-8BE3-8FF8E4A29813}"/>
              </a:ext>
            </a:extLst>
          </p:cNvPr>
          <p:cNvSpPr txBox="1"/>
          <p:nvPr/>
        </p:nvSpPr>
        <p:spPr>
          <a:xfrm>
            <a:off x="5959020" y="3292501"/>
            <a:ext cx="2097156" cy="5170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Orders DB</a:t>
            </a:r>
          </a:p>
        </p:txBody>
      </p:sp>
      <p:pic>
        <p:nvPicPr>
          <p:cNvPr id="15" name="Picture 14">
            <a:extLst>
              <a:ext uri="{FF2B5EF4-FFF2-40B4-BE49-F238E27FC236}">
                <a16:creationId xmlns:a16="http://schemas.microsoft.com/office/drawing/2014/main" id="{D4453C50-D1F3-40A2-ADD8-05B6CC08990B}"/>
              </a:ext>
            </a:extLst>
          </p:cNvPr>
          <p:cNvPicPr>
            <a:picLocks noChangeAspect="1"/>
          </p:cNvPicPr>
          <p:nvPr/>
        </p:nvPicPr>
        <p:blipFill>
          <a:blip r:embed="rId3">
            <a:extLst>
              <a:ext uri="{BEBA8EAE-BF5A-486C-A8C5-ECC9F3942E4B}">
                <a14:imgProps xmlns:a14="http://schemas.microsoft.com/office/drawing/2010/main">
                  <a14:imgLayer>
                    <a14:imgEffect>
                      <a14:backgroundRemoval t="8250" b="90000" l="4500" r="93000">
                        <a14:foregroundMark x1="26750" y1="25000" x2="12750" y2="37750"/>
                        <a14:foregroundMark x1="14111" y1="54759" x2="14250" y2="56500"/>
                        <a14:foregroundMark x1="13457" y1="46582" x2="13470" y2="46750"/>
                        <a14:foregroundMark x1="13288" y1="44471" x2="13376" y2="45566"/>
                        <a14:foregroundMark x1="12750" y1="37750" x2="13267" y2="44208"/>
                        <a14:foregroundMark x1="14250" y1="56500" x2="29250" y2="72750"/>
                        <a14:foregroundMark x1="4500" y1="48000" x2="4500" y2="48000"/>
                        <a14:foregroundMark x1="69000" y1="73750" x2="93000" y2="50000"/>
                        <a14:foregroundMark x1="47500" y1="8250" x2="47500" y2="8250"/>
                        <a14:backgroundMark x1="11250" y1="49250" x2="11250" y2="49250"/>
                        <a14:backgroundMark x1="11250" y1="49250" x2="12250" y2="47250"/>
                        <a14:backgroundMark x1="12750" y1="46750" x2="13500" y2="46500"/>
                        <a14:backgroundMark x1="13750" y1="46750" x2="13750" y2="46750"/>
                        <a14:backgroundMark x1="13750" y1="46750" x2="14250" y2="54750"/>
                        <a14:backgroundMark x1="14250" y1="45750" x2="14750" y2="45250"/>
                      </a14:backgroundRemoval>
                    </a14:imgEffect>
                  </a14:imgLayer>
                </a14:imgProps>
              </a:ext>
              <a:ext uri="{28A0092B-C50C-407E-A947-70E740481C1C}">
                <a14:useLocalDpi xmlns:a14="http://schemas.microsoft.com/office/drawing/2010/main" val="0"/>
              </a:ext>
            </a:extLst>
          </a:blip>
          <a:stretch>
            <a:fillRect/>
          </a:stretch>
        </p:blipFill>
        <p:spPr>
          <a:xfrm>
            <a:off x="3358050" y="4649572"/>
            <a:ext cx="1036932" cy="1036932"/>
          </a:xfrm>
          <a:prstGeom prst="rect">
            <a:avLst/>
          </a:prstGeom>
        </p:spPr>
      </p:pic>
      <p:sp>
        <p:nvSpPr>
          <p:cNvPr id="16" name="Cloud 15">
            <a:extLst>
              <a:ext uri="{FF2B5EF4-FFF2-40B4-BE49-F238E27FC236}">
                <a16:creationId xmlns:a16="http://schemas.microsoft.com/office/drawing/2014/main" id="{A5E5EDB0-2D5D-4F81-B745-A7C3D4B717C0}"/>
              </a:ext>
            </a:extLst>
          </p:cNvPr>
          <p:cNvSpPr/>
          <p:nvPr/>
        </p:nvSpPr>
        <p:spPr bwMode="auto">
          <a:xfrm>
            <a:off x="5731004" y="4542294"/>
            <a:ext cx="1388734" cy="885678"/>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C0F486C6-4961-431B-AA51-880AB20B5208}"/>
              </a:ext>
            </a:extLst>
          </p:cNvPr>
          <p:cNvSpPr txBox="1"/>
          <p:nvPr/>
        </p:nvSpPr>
        <p:spPr>
          <a:xfrm>
            <a:off x="5376793" y="5427972"/>
            <a:ext cx="2097156" cy="5170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Shipping APIs</a:t>
            </a:r>
          </a:p>
        </p:txBody>
      </p:sp>
      <p:sp>
        <p:nvSpPr>
          <p:cNvPr id="18" name="TextBox 17">
            <a:extLst>
              <a:ext uri="{FF2B5EF4-FFF2-40B4-BE49-F238E27FC236}">
                <a16:creationId xmlns:a16="http://schemas.microsoft.com/office/drawing/2014/main" id="{EBFFE60B-8B97-4128-93C2-3EF0E67006FA}"/>
              </a:ext>
            </a:extLst>
          </p:cNvPr>
          <p:cNvSpPr txBox="1"/>
          <p:nvPr/>
        </p:nvSpPr>
        <p:spPr>
          <a:xfrm>
            <a:off x="2827937" y="4283761"/>
            <a:ext cx="2097156" cy="5170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Check Status</a:t>
            </a:r>
          </a:p>
        </p:txBody>
      </p:sp>
      <p:cxnSp>
        <p:nvCxnSpPr>
          <p:cNvPr id="22" name="Straight Arrow Connector 21">
            <a:extLst>
              <a:ext uri="{FF2B5EF4-FFF2-40B4-BE49-F238E27FC236}">
                <a16:creationId xmlns:a16="http://schemas.microsoft.com/office/drawing/2014/main" id="{EB33F758-DE18-410B-BF67-E7516C1694A3}"/>
              </a:ext>
            </a:extLst>
          </p:cNvPr>
          <p:cNvCxnSpPr>
            <a:cxnSpLocks/>
          </p:cNvCxnSpPr>
          <p:nvPr/>
        </p:nvCxnSpPr>
        <p:spPr>
          <a:xfrm>
            <a:off x="4812021" y="4915760"/>
            <a:ext cx="76314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D06340-DA41-43C2-A4B2-BF272E932490}"/>
              </a:ext>
            </a:extLst>
          </p:cNvPr>
          <p:cNvCxnSpPr>
            <a:cxnSpLocks/>
          </p:cNvCxnSpPr>
          <p:nvPr/>
        </p:nvCxnSpPr>
        <p:spPr>
          <a:xfrm flipH="1">
            <a:off x="4763895" y="5335147"/>
            <a:ext cx="81127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81CEDFE-EDAB-4679-A7ED-F5B334779851}"/>
              </a:ext>
            </a:extLst>
          </p:cNvPr>
          <p:cNvSpPr txBox="1"/>
          <p:nvPr/>
        </p:nvSpPr>
        <p:spPr>
          <a:xfrm>
            <a:off x="2457681" y="2371316"/>
            <a:ext cx="169129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HTTP GET</a:t>
            </a:r>
          </a:p>
        </p:txBody>
      </p:sp>
      <p:sp>
        <p:nvSpPr>
          <p:cNvPr id="27" name="Arrow: Curved Right 26">
            <a:extLst>
              <a:ext uri="{FF2B5EF4-FFF2-40B4-BE49-F238E27FC236}">
                <a16:creationId xmlns:a16="http://schemas.microsoft.com/office/drawing/2014/main" id="{C8BDAB61-0101-43EA-A804-169A4466AE6F}"/>
              </a:ext>
            </a:extLst>
          </p:cNvPr>
          <p:cNvSpPr/>
          <p:nvPr/>
        </p:nvSpPr>
        <p:spPr bwMode="auto">
          <a:xfrm>
            <a:off x="2564246" y="4083292"/>
            <a:ext cx="739083" cy="1966301"/>
          </a:xfrm>
          <a:prstGeom prst="curv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Curved Right 31">
            <a:extLst>
              <a:ext uri="{FF2B5EF4-FFF2-40B4-BE49-F238E27FC236}">
                <a16:creationId xmlns:a16="http://schemas.microsoft.com/office/drawing/2014/main" id="{65603091-EFF6-4340-8376-19C3F11FE08D}"/>
              </a:ext>
            </a:extLst>
          </p:cNvPr>
          <p:cNvSpPr/>
          <p:nvPr/>
        </p:nvSpPr>
        <p:spPr bwMode="auto">
          <a:xfrm rot="10598891">
            <a:off x="7260244" y="4057297"/>
            <a:ext cx="739083" cy="1966301"/>
          </a:xfrm>
          <a:prstGeom prst="curv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068591DA-D74A-49CF-9E90-515F32656048}"/>
              </a:ext>
            </a:extLst>
          </p:cNvPr>
          <p:cNvCxnSpPr>
            <a:cxnSpLocks/>
          </p:cNvCxnSpPr>
          <p:nvPr/>
        </p:nvCxnSpPr>
        <p:spPr>
          <a:xfrm>
            <a:off x="2619447" y="2853204"/>
            <a:ext cx="177553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2987B-C632-42C9-B2ED-836A43BF167C}"/>
              </a:ext>
            </a:extLst>
          </p:cNvPr>
          <p:cNvCxnSpPr>
            <a:cxnSpLocks/>
          </p:cNvCxnSpPr>
          <p:nvPr/>
        </p:nvCxnSpPr>
        <p:spPr>
          <a:xfrm flipH="1">
            <a:off x="2660698" y="3272591"/>
            <a:ext cx="173428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BB0A1EC-4EE1-43CB-B03B-EF6AD4E236B6}"/>
              </a:ext>
            </a:extLst>
          </p:cNvPr>
          <p:cNvSpPr txBox="1"/>
          <p:nvPr/>
        </p:nvSpPr>
        <p:spPr>
          <a:xfrm>
            <a:off x="4204066" y="3815643"/>
            <a:ext cx="2247965"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For Each Order</a:t>
            </a:r>
          </a:p>
        </p:txBody>
      </p:sp>
      <p:cxnSp>
        <p:nvCxnSpPr>
          <p:cNvPr id="51" name="Straight Arrow Connector 50">
            <a:extLst>
              <a:ext uri="{FF2B5EF4-FFF2-40B4-BE49-F238E27FC236}">
                <a16:creationId xmlns:a16="http://schemas.microsoft.com/office/drawing/2014/main" id="{31F150FC-05F2-4D47-B1F2-A522EDB97200}"/>
              </a:ext>
            </a:extLst>
          </p:cNvPr>
          <p:cNvCxnSpPr>
            <a:cxnSpLocks/>
          </p:cNvCxnSpPr>
          <p:nvPr/>
        </p:nvCxnSpPr>
        <p:spPr>
          <a:xfrm flipV="1">
            <a:off x="5844793" y="3064694"/>
            <a:ext cx="721027" cy="52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071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Azure Durable Functions for serverless .NET orchestration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Jeff Hollan</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More Information</a:t>
            </a:r>
          </a:p>
        </p:txBody>
      </p:sp>
      <p:sp>
        <p:nvSpPr>
          <p:cNvPr id="4" name="Content Placeholder 3">
            <a:extLst>
              <a:ext uri="{FF2B5EF4-FFF2-40B4-BE49-F238E27FC236}">
                <a16:creationId xmlns:a16="http://schemas.microsoft.com/office/drawing/2014/main" id="{95FFD607-B009-488E-99DD-815487B7CD29}"/>
              </a:ext>
            </a:extLst>
          </p:cNvPr>
          <p:cNvSpPr>
            <a:spLocks noGrp="1"/>
          </p:cNvSpPr>
          <p:nvPr>
            <p:ph idx="1"/>
          </p:nvPr>
        </p:nvSpPr>
        <p:spPr>
          <a:xfrm>
            <a:off x="269243" y="1189178"/>
            <a:ext cx="11653521" cy="5145126"/>
          </a:xfrm>
        </p:spPr>
        <p:txBody>
          <a:bodyPr/>
          <a:lstStyle/>
          <a:p>
            <a:pPr>
              <a:spcAft>
                <a:spcPts val="600"/>
              </a:spcAft>
            </a:pPr>
            <a:r>
              <a:rPr lang="en-US"/>
              <a:t>Documentation: </a:t>
            </a:r>
            <a:r>
              <a:rPr lang="en-US" dirty="0">
                <a:hlinkClick r:id="rId3"/>
              </a:rPr>
              <a:t>https://aka.ms/durablefunctions</a:t>
            </a:r>
            <a:endParaRPr lang="en-US" dirty="0"/>
          </a:p>
          <a:p>
            <a:pPr>
              <a:spcAft>
                <a:spcPts val="600"/>
              </a:spcAft>
            </a:pPr>
            <a:r>
              <a:rPr lang="en-US"/>
              <a:t>GitHub: </a:t>
            </a:r>
            <a:endParaRPr lang="en-US" dirty="0"/>
          </a:p>
          <a:p>
            <a:pPr lvl="1">
              <a:spcAft>
                <a:spcPts val="600"/>
              </a:spcAft>
            </a:pPr>
            <a:r>
              <a:rPr lang="en-US">
                <a:hlinkClick r:id="rId4"/>
              </a:rPr>
              <a:t>https://github.com/Azure/azure-functions-durable-extension</a:t>
            </a:r>
            <a:endParaRPr lang="en-US" dirty="0"/>
          </a:p>
          <a:p>
            <a:pPr lvl="1">
              <a:spcAft>
                <a:spcPts val="600"/>
              </a:spcAft>
            </a:pPr>
            <a:r>
              <a:rPr lang="en-US">
                <a:hlinkClick r:id="rId5"/>
              </a:rPr>
              <a:t>https://github.com/Azure/durabletask/tree/azure-functions</a:t>
            </a:r>
            <a:endParaRPr lang="en-US" dirty="0"/>
          </a:p>
          <a:p>
            <a:pPr>
              <a:spcAft>
                <a:spcPts val="600"/>
              </a:spcAft>
            </a:pPr>
            <a:r>
              <a:rPr lang="en-US"/>
              <a:t>Twitter: </a:t>
            </a:r>
            <a:endParaRPr lang="en-US" dirty="0"/>
          </a:p>
          <a:p>
            <a:pPr lvl="1">
              <a:spcAft>
                <a:spcPts val="600"/>
              </a:spcAft>
            </a:pPr>
            <a:r>
              <a:rPr lang="en-US"/>
              <a:t>@</a:t>
            </a:r>
            <a:r>
              <a:rPr lang="en-US" err="1"/>
              <a:t>AzureFunctions</a:t>
            </a:r>
            <a:endParaRPr lang="en-US" dirty="0"/>
          </a:p>
          <a:p>
            <a:pPr lvl="1">
              <a:spcAft>
                <a:spcPts val="600"/>
              </a:spcAft>
            </a:pPr>
            <a:r>
              <a:rPr lang="en-US"/>
              <a:t>@</a:t>
            </a:r>
            <a:r>
              <a:rPr lang="en-US" err="1"/>
              <a:t>cgillum</a:t>
            </a:r>
            <a:endParaRPr lang="en-US" dirty="0"/>
          </a:p>
          <a:p>
            <a:pPr lvl="1">
              <a:spcAft>
                <a:spcPts val="600"/>
              </a:spcAft>
            </a:pPr>
            <a:r>
              <a:rPr lang="en-US"/>
              <a:t>@</a:t>
            </a:r>
            <a:r>
              <a:rPr lang="en-US" err="1"/>
              <a:t>kashimizMSFT</a:t>
            </a:r>
            <a:endParaRPr lang="en-US" dirty="0"/>
          </a:p>
          <a:p>
            <a:pPr lvl="1">
              <a:spcAft>
                <a:spcPts val="600"/>
              </a:spcAft>
            </a:pPr>
            <a:r>
              <a:rPr lang="en-US"/>
              <a:t>@</a:t>
            </a:r>
            <a:r>
              <a:rPr lang="en-US" err="1"/>
              <a:t>ling_toh</a:t>
            </a:r>
            <a:endParaRPr lang="en-US" dirty="0"/>
          </a:p>
        </p:txBody>
      </p:sp>
    </p:spTree>
    <p:extLst>
      <p:ext uri="{BB962C8B-B14F-4D97-AF65-F5344CB8AC3E}">
        <p14:creationId xmlns:p14="http://schemas.microsoft.com/office/powerpoint/2010/main" val="278519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8696746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3C65ED-ECF2-473E-8147-8D67B67CA088}"/>
              </a:ext>
            </a:extLst>
          </p:cNvPr>
          <p:cNvSpPr txBox="1"/>
          <p:nvPr/>
        </p:nvSpPr>
        <p:spPr>
          <a:xfrm>
            <a:off x="297028" y="248198"/>
            <a:ext cx="8192371" cy="1539780"/>
          </a:xfrm>
          <a:prstGeom prst="rect">
            <a:avLst/>
          </a:prstGeom>
          <a:noFill/>
        </p:spPr>
        <p:txBody>
          <a:bodyPr wrap="none" rtlCol="0">
            <a:spAutoFit/>
          </a:bodyPr>
          <a:lstStyle/>
          <a:p>
            <a:pPr lvl="0"/>
            <a:r>
              <a:rPr lang="en-US" sz="4703" spc="-147">
                <a:ln w="3175">
                  <a:noFill/>
                </a:ln>
                <a:gradFill>
                  <a:gsLst>
                    <a:gs pos="1250">
                      <a:srgbClr val="0078D7"/>
                    </a:gs>
                    <a:gs pos="100000">
                      <a:srgbClr val="0078D7"/>
                    </a:gs>
                  </a:gsLst>
                  <a:lin ang="5400000" scaled="0"/>
                </a:gradFill>
                <a:cs typeface="Segoe UI" pitchFamily="34" charset="0"/>
              </a:rPr>
              <a:t>Durable Functions</a:t>
            </a:r>
            <a:r>
              <a:rPr lang="en-US" sz="4703" spc="-147">
                <a:ln w="3175">
                  <a:noFill/>
                </a:ln>
                <a:gradFill>
                  <a:gsLst>
                    <a:gs pos="1250">
                      <a:srgbClr val="505050"/>
                    </a:gs>
                    <a:gs pos="100000">
                      <a:srgbClr val="505050"/>
                    </a:gs>
                  </a:gsLst>
                  <a:lin ang="5400000" scaled="0"/>
                </a:gradFill>
                <a:latin typeface="Segoe UI Light"/>
                <a:cs typeface="Segoe UI" pitchFamily="34" charset="0"/>
              </a:rPr>
              <a:t> vs </a:t>
            </a:r>
            <a:r>
              <a:rPr lang="en-US" sz="4703" spc="-147">
                <a:ln w="3175">
                  <a:noFill/>
                </a:ln>
                <a:gradFill>
                  <a:gsLst>
                    <a:gs pos="1250">
                      <a:srgbClr val="0078D7"/>
                    </a:gs>
                    <a:gs pos="100000">
                      <a:srgbClr val="0078D7"/>
                    </a:gs>
                  </a:gsLst>
                  <a:lin ang="5400000" scaled="0"/>
                </a:gradFill>
                <a:cs typeface="Segoe UI" pitchFamily="34" charset="0"/>
              </a:rPr>
              <a:t>Logic Apps</a:t>
            </a:r>
            <a:endParaRPr lang="en-US" sz="4703" spc="-147">
              <a:ln w="3175">
                <a:noFill/>
              </a:ln>
              <a:gradFill>
                <a:gsLst>
                  <a:gs pos="1250">
                    <a:srgbClr val="505050"/>
                  </a:gs>
                  <a:gs pos="100000">
                    <a:srgbClr val="505050"/>
                  </a:gs>
                </a:gsLst>
                <a:lin ang="5400000" scaled="0"/>
              </a:gradFill>
              <a:cs typeface="Segoe UI" pitchFamily="34" charset="0"/>
            </a:endParaRPr>
          </a:p>
          <a:p>
            <a:pPr lvl="0"/>
            <a:endParaRPr lang="en-US" sz="4703" spc="-147">
              <a:ln w="3175">
                <a:noFill/>
              </a:ln>
              <a:gradFill>
                <a:gsLst>
                  <a:gs pos="1250">
                    <a:srgbClr val="505050"/>
                  </a:gs>
                  <a:gs pos="100000">
                    <a:srgbClr val="505050"/>
                  </a:gs>
                </a:gsLst>
                <a:lin ang="5400000" scaled="0"/>
              </a:gradFill>
              <a:latin typeface="Segoe UI Light"/>
              <a:cs typeface="Segoe UI" pitchFamily="34" charset="0"/>
            </a:endParaRPr>
          </a:p>
        </p:txBody>
      </p:sp>
      <p:graphicFrame>
        <p:nvGraphicFramePr>
          <p:cNvPr id="2" name="Table 1"/>
          <p:cNvGraphicFramePr>
            <a:graphicFrameLocks noGrp="1"/>
          </p:cNvGraphicFramePr>
          <p:nvPr>
            <p:extLst/>
          </p:nvPr>
        </p:nvGraphicFramePr>
        <p:xfrm>
          <a:off x="1029927" y="2360441"/>
          <a:ext cx="10132146" cy="4192071"/>
        </p:xfrm>
        <a:graphic>
          <a:graphicData uri="http://schemas.openxmlformats.org/drawingml/2006/table">
            <a:tbl>
              <a:tblPr firstRow="1" bandRow="1">
                <a:tableStyleId>{8799B23B-EC83-4686-B30A-512413B5E67A}</a:tableStyleId>
              </a:tblPr>
              <a:tblGrid>
                <a:gridCol w="5066073">
                  <a:extLst>
                    <a:ext uri="{9D8B030D-6E8A-4147-A177-3AD203B41FA5}">
                      <a16:colId xmlns:a16="http://schemas.microsoft.com/office/drawing/2014/main" val="20000"/>
                    </a:ext>
                  </a:extLst>
                </a:gridCol>
                <a:gridCol w="5066073">
                  <a:extLst>
                    <a:ext uri="{9D8B030D-6E8A-4147-A177-3AD203B41FA5}">
                      <a16:colId xmlns:a16="http://schemas.microsoft.com/office/drawing/2014/main" val="20001"/>
                    </a:ext>
                  </a:extLst>
                </a:gridCol>
              </a:tblGrid>
              <a:tr h="542591">
                <a:tc gridSpan="2">
                  <a:txBody>
                    <a:bodyPr/>
                    <a:lstStyle/>
                    <a:p>
                      <a:pPr algn="ctr"/>
                      <a:r>
                        <a:rPr lang="en-US" sz="1800" b="1">
                          <a:solidFill>
                            <a:schemeClr val="bg1"/>
                          </a:solidFill>
                        </a:rPr>
                        <a:t>Both allow implementing advanced</a:t>
                      </a:r>
                      <a:r>
                        <a:rPr lang="en-US" sz="1800" b="1" baseline="0">
                          <a:solidFill>
                            <a:schemeClr val="bg1"/>
                          </a:solidFill>
                        </a:rPr>
                        <a:t> workflow patterns.</a:t>
                      </a:r>
                      <a:endParaRPr lang="en-US" sz="1800" b="1">
                        <a:solidFill>
                          <a:schemeClr val="bg1"/>
                        </a:solidFill>
                      </a:endParaRPr>
                    </a:p>
                  </a:txBody>
                  <a:tcPr marL="89642" marR="89642" marT="44821" marB="44821" anchor="ctr">
                    <a:solidFill>
                      <a:schemeClr val="bg1">
                        <a:lumMod val="20000"/>
                        <a:lumOff val="80000"/>
                      </a:schemeClr>
                    </a:solidFill>
                  </a:tcPr>
                </a:tc>
                <a:tc hMerge="1">
                  <a:txBody>
                    <a:bodyPr/>
                    <a:lstStyle/>
                    <a:p>
                      <a:endParaRPr lang="en-US" b="0">
                        <a:solidFill>
                          <a:schemeClr val="bg1"/>
                        </a:solidFill>
                      </a:endParaRPr>
                    </a:p>
                  </a:txBody>
                  <a:tcPr/>
                </a:tc>
                <a:extLst>
                  <a:ext uri="{0D108BD9-81ED-4DB2-BD59-A6C34878D82A}">
                    <a16:rowId xmlns:a16="http://schemas.microsoft.com/office/drawing/2014/main" val="10000"/>
                  </a:ext>
                </a:extLst>
              </a:tr>
              <a:tr h="542591">
                <a:tc>
                  <a:txBody>
                    <a:bodyPr/>
                    <a:lstStyle/>
                    <a:p>
                      <a:pPr algn="ctr"/>
                      <a:r>
                        <a:rPr lang="en-US" sz="1800" b="0" dirty="0">
                          <a:solidFill>
                            <a:schemeClr val="bg1"/>
                          </a:solidFill>
                        </a:rPr>
                        <a:t>C#, F# and JavaScript</a:t>
                      </a:r>
                    </a:p>
                  </a:txBody>
                  <a:tcPr marL="89642" marR="89642" marT="44821" marB="44821" anchor="ctr"/>
                </a:tc>
                <a:tc>
                  <a:txBody>
                    <a:bodyPr/>
                    <a:lstStyle/>
                    <a:p>
                      <a:pPr algn="ctr"/>
                      <a:r>
                        <a:rPr lang="en-US" sz="1800" b="0">
                          <a:solidFill>
                            <a:schemeClr val="bg1"/>
                          </a:solidFill>
                        </a:rPr>
                        <a:t>Visual Designer</a:t>
                      </a:r>
                    </a:p>
                  </a:txBody>
                  <a:tcPr marL="89642" marR="89642" marT="44821" marB="44821" anchor="ctr"/>
                </a:tc>
                <a:extLst>
                  <a:ext uri="{0D108BD9-81ED-4DB2-BD59-A6C34878D82A}">
                    <a16:rowId xmlns:a16="http://schemas.microsoft.com/office/drawing/2014/main" val="10001"/>
                  </a:ext>
                </a:extLst>
              </a:tr>
              <a:tr h="542591">
                <a:tc>
                  <a:txBody>
                    <a:bodyPr/>
                    <a:lstStyle/>
                    <a:p>
                      <a:pPr algn="ctr"/>
                      <a:r>
                        <a:rPr lang="en-US" sz="1800" dirty="0">
                          <a:solidFill>
                            <a:schemeClr val="bg1"/>
                          </a:solidFill>
                        </a:rPr>
                        <a:t>~20 Bindings </a:t>
                      </a:r>
                    </a:p>
                  </a:txBody>
                  <a:tcPr marL="89642" marR="89642" marT="44821" marB="44821" anchor="ctr"/>
                </a:tc>
                <a:tc>
                  <a:txBody>
                    <a:bodyPr/>
                    <a:lstStyle/>
                    <a:p>
                      <a:pPr algn="ctr"/>
                      <a:r>
                        <a:rPr lang="en-US" sz="1800">
                          <a:solidFill>
                            <a:schemeClr val="bg1"/>
                          </a:solidFill>
                        </a:rPr>
                        <a:t>200+ Connectors</a:t>
                      </a:r>
                    </a:p>
                  </a:txBody>
                  <a:tcPr marL="89642" marR="89642" marT="44821" marB="44821" anchor="ctr"/>
                </a:tc>
                <a:extLst>
                  <a:ext uri="{0D108BD9-81ED-4DB2-BD59-A6C34878D82A}">
                    <a16:rowId xmlns:a16="http://schemas.microsoft.com/office/drawing/2014/main" val="10002"/>
                  </a:ext>
                </a:extLst>
              </a:tr>
              <a:tr h="542591">
                <a:tc>
                  <a:txBody>
                    <a:bodyPr/>
                    <a:lstStyle/>
                    <a:p>
                      <a:pPr algn="ctr"/>
                      <a:r>
                        <a:rPr lang="en-US" sz="1800">
                          <a:solidFill>
                            <a:schemeClr val="bg1"/>
                          </a:solidFill>
                        </a:rPr>
                        <a:t>Portable</a:t>
                      </a:r>
                      <a:r>
                        <a:rPr lang="en-US" sz="1800" baseline="0">
                          <a:solidFill>
                            <a:schemeClr val="bg1"/>
                          </a:solidFill>
                        </a:rPr>
                        <a:t> runtime</a:t>
                      </a:r>
                      <a:endParaRPr lang="en-US" sz="1800">
                        <a:solidFill>
                          <a:schemeClr val="bg1"/>
                        </a:solidFill>
                      </a:endParaRPr>
                    </a:p>
                  </a:txBody>
                  <a:tcPr marL="89642" marR="89642" marT="44821" marB="44821" anchor="ctr"/>
                </a:tc>
                <a:tc>
                  <a:txBody>
                    <a:bodyPr/>
                    <a:lstStyle/>
                    <a:p>
                      <a:pPr algn="ctr"/>
                      <a:r>
                        <a:rPr lang="en-US" sz="1800">
                          <a:solidFill>
                            <a:schemeClr val="bg1"/>
                          </a:solidFill>
                        </a:rPr>
                        <a:t>Runs only on Azure</a:t>
                      </a:r>
                    </a:p>
                  </a:txBody>
                  <a:tcPr marL="89642" marR="89642" marT="44821" marB="44821" anchor="ctr"/>
                </a:tc>
                <a:extLst>
                  <a:ext uri="{0D108BD9-81ED-4DB2-BD59-A6C34878D82A}">
                    <a16:rowId xmlns:a16="http://schemas.microsoft.com/office/drawing/2014/main" val="10003"/>
                  </a:ext>
                </a:extLst>
              </a:tr>
              <a:tr h="936525">
                <a:tc>
                  <a:txBody>
                    <a:bodyPr/>
                    <a:lstStyle/>
                    <a:p>
                      <a:pPr algn="ctr"/>
                      <a:r>
                        <a:rPr lang="en-US" sz="1800">
                          <a:solidFill>
                            <a:schemeClr val="bg1"/>
                          </a:solidFill>
                        </a:rPr>
                        <a:t>Monitoring based on App Insights and APIs</a:t>
                      </a:r>
                    </a:p>
                  </a:txBody>
                  <a:tcPr marL="89642" marR="89642" marT="44821" marB="44821" anchor="ctr"/>
                </a:tc>
                <a:tc>
                  <a:txBody>
                    <a:bodyPr/>
                    <a:lstStyle/>
                    <a:p>
                      <a:pPr algn="ctr"/>
                      <a:r>
                        <a:rPr lang="en-US" sz="1800">
                          <a:solidFill>
                            <a:schemeClr val="bg1"/>
                          </a:solidFill>
                        </a:rPr>
                        <a:t>Rich monitoring and management tools</a:t>
                      </a:r>
                    </a:p>
                  </a:txBody>
                  <a:tcPr marL="89642" marR="89642" marT="44821" marB="44821" anchor="ctr"/>
                </a:tc>
                <a:extLst>
                  <a:ext uri="{0D108BD9-81ED-4DB2-BD59-A6C34878D82A}">
                    <a16:rowId xmlns:a16="http://schemas.microsoft.com/office/drawing/2014/main" val="10004"/>
                  </a:ext>
                </a:extLst>
              </a:tr>
              <a:tr h="542591">
                <a:tc>
                  <a:txBody>
                    <a:bodyPr/>
                    <a:lstStyle/>
                    <a:p>
                      <a:pPr algn="ctr"/>
                      <a:r>
                        <a:rPr lang="en-US" sz="1800" dirty="0">
                          <a:solidFill>
                            <a:schemeClr val="bg1"/>
                          </a:solidFill>
                        </a:rPr>
                        <a:t>Serverless, dedicated and isolated</a:t>
                      </a:r>
                    </a:p>
                  </a:txBody>
                  <a:tcPr marL="89642" marR="89642" marT="44821" marB="44821" anchor="ctr"/>
                </a:tc>
                <a:tc>
                  <a:txBody>
                    <a:bodyPr/>
                    <a:lstStyle/>
                    <a:p>
                      <a:pPr algn="ctr"/>
                      <a:r>
                        <a:rPr lang="en-US" sz="1800" dirty="0">
                          <a:solidFill>
                            <a:schemeClr val="bg1"/>
                          </a:solidFill>
                        </a:rPr>
                        <a:t>Serverless only</a:t>
                      </a:r>
                    </a:p>
                  </a:txBody>
                  <a:tcPr marL="89642" marR="89642" marT="44821" marB="44821" anchor="ctr"/>
                </a:tc>
                <a:extLst>
                  <a:ext uri="{0D108BD9-81ED-4DB2-BD59-A6C34878D82A}">
                    <a16:rowId xmlns:a16="http://schemas.microsoft.com/office/drawing/2014/main" val="10005"/>
                  </a:ext>
                </a:extLst>
              </a:tr>
              <a:tr h="542591">
                <a:tc>
                  <a:txBody>
                    <a:bodyPr/>
                    <a:lstStyle/>
                    <a:p>
                      <a:pPr algn="ctr"/>
                      <a:r>
                        <a:rPr lang="en-US" sz="1800" dirty="0">
                          <a:solidFill>
                            <a:schemeClr val="bg1"/>
                          </a:solidFill>
                        </a:rPr>
                        <a:t>Stateful Replays</a:t>
                      </a:r>
                    </a:p>
                  </a:txBody>
                  <a:tcPr marL="89642" marR="89642" marT="44821" marB="44821" anchor="ctr"/>
                </a:tc>
                <a:tc>
                  <a:txBody>
                    <a:bodyPr/>
                    <a:lstStyle/>
                    <a:p>
                      <a:pPr algn="ctr"/>
                      <a:r>
                        <a:rPr lang="en-US" sz="1800" dirty="0">
                          <a:solidFill>
                            <a:schemeClr val="bg1"/>
                          </a:solidFill>
                        </a:rPr>
                        <a:t>Queued Dependency Graph</a:t>
                      </a:r>
                    </a:p>
                  </a:txBody>
                  <a:tcPr marL="89642" marR="89642" marT="44821" marB="44821" anchor="ctr"/>
                </a:tc>
                <a:extLst>
                  <a:ext uri="{0D108BD9-81ED-4DB2-BD59-A6C34878D82A}">
                    <a16:rowId xmlns:a16="http://schemas.microsoft.com/office/drawing/2014/main" val="1856720848"/>
                  </a:ext>
                </a:extLst>
              </a:tr>
            </a:tbl>
          </a:graphicData>
        </a:graphic>
      </p:graphicFrame>
      <p:pic>
        <p:nvPicPr>
          <p:cNvPr id="6" name="Picture 5" descr="Image result for azure functions logo png">
            <a:extLst>
              <a:ext uri="{FF2B5EF4-FFF2-40B4-BE49-F238E27FC236}">
                <a16:creationId xmlns:a16="http://schemas.microsoft.com/office/drawing/2014/main" id="{68EF489F-EFAD-4D84-8BB7-17C288ECBE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128860" y="1029789"/>
            <a:ext cx="1147282" cy="12231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625974" y="1188079"/>
            <a:ext cx="1726849" cy="906596"/>
          </a:xfrm>
          <a:prstGeom prst="rect">
            <a:avLst/>
          </a:prstGeom>
        </p:spPr>
      </p:pic>
    </p:spTree>
    <p:extLst>
      <p:ext uri="{BB962C8B-B14F-4D97-AF65-F5344CB8AC3E}">
        <p14:creationId xmlns:p14="http://schemas.microsoft.com/office/powerpoint/2010/main" val="23724696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A7D0-2347-4019-A2A1-9874E0010DE0}"/>
              </a:ext>
            </a:extLst>
          </p:cNvPr>
          <p:cNvSpPr>
            <a:spLocks noGrp="1"/>
          </p:cNvSpPr>
          <p:nvPr>
            <p:ph type="title"/>
          </p:nvPr>
        </p:nvSpPr>
        <p:spPr/>
        <p:txBody>
          <a:bodyPr/>
          <a:lstStyle/>
          <a:p>
            <a:r>
              <a:rPr lang="en-US" dirty="0"/>
              <a:t>Code Sample Title</a:t>
            </a:r>
          </a:p>
        </p:txBody>
      </p:sp>
    </p:spTree>
    <p:extLst>
      <p:ext uri="{BB962C8B-B14F-4D97-AF65-F5344CB8AC3E}">
        <p14:creationId xmlns:p14="http://schemas.microsoft.com/office/powerpoint/2010/main" val="17250360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535D24-4C03-4052-8C24-AEABBF459AE4}"/>
              </a:ext>
            </a:extLst>
          </p:cNvPr>
          <p:cNvSpPr>
            <a:spLocks noGrp="1"/>
          </p:cNvSpPr>
          <p:nvPr>
            <p:ph type="body" sz="quarter" idx="10"/>
          </p:nvPr>
        </p:nvSpPr>
        <p:spPr>
          <a:xfrm>
            <a:off x="560316" y="1189176"/>
            <a:ext cx="7744911" cy="6761403"/>
          </a:xfrm>
        </p:spPr>
        <p:txBody>
          <a:bodyPr/>
          <a:lstStyle/>
          <a:p>
            <a:r>
              <a:rPr lang="en-US" dirty="0"/>
              <a:t>Senior Program Manager for Azure Functions</a:t>
            </a:r>
          </a:p>
          <a:p>
            <a:r>
              <a:rPr lang="en-US" dirty="0"/>
              <a:t>Original member of the “Azure Serverless” team</a:t>
            </a:r>
          </a:p>
          <a:p>
            <a:r>
              <a:rPr lang="en-US" dirty="0"/>
              <a:t>Knew .NET was my true love when using to create my first Windows Phone app in 2013.</a:t>
            </a:r>
          </a:p>
          <a:p>
            <a:r>
              <a:rPr lang="en-US" dirty="0"/>
              <a:t>@jeffhollan</a:t>
            </a:r>
          </a:p>
          <a:p>
            <a:pPr marL="0" indent="0">
              <a:buNone/>
            </a:pPr>
            <a:r>
              <a:rPr lang="en-US" dirty="0"/>
              <a:t>   https://medium.com/@jeffhollan</a:t>
            </a:r>
          </a:p>
          <a:p>
            <a:endParaRPr lang="en-US" dirty="0"/>
          </a:p>
        </p:txBody>
      </p:sp>
      <p:sp>
        <p:nvSpPr>
          <p:cNvPr id="4" name="Title 3">
            <a:extLst>
              <a:ext uri="{FF2B5EF4-FFF2-40B4-BE49-F238E27FC236}">
                <a16:creationId xmlns:a16="http://schemas.microsoft.com/office/drawing/2014/main" id="{FF976A98-5012-4295-820F-9A72E0E7464C}"/>
              </a:ext>
            </a:extLst>
          </p:cNvPr>
          <p:cNvSpPr>
            <a:spLocks noGrp="1"/>
          </p:cNvSpPr>
          <p:nvPr>
            <p:ph type="title"/>
          </p:nvPr>
        </p:nvSpPr>
        <p:spPr/>
        <p:txBody>
          <a:bodyPr/>
          <a:lstStyle/>
          <a:p>
            <a:r>
              <a:rPr lang="en-US" dirty="0"/>
              <a:t>About Me….</a:t>
            </a:r>
          </a:p>
        </p:txBody>
      </p:sp>
      <p:sp>
        <p:nvSpPr>
          <p:cNvPr id="6" name="Text Placeholder 4">
            <a:extLst>
              <a:ext uri="{FF2B5EF4-FFF2-40B4-BE49-F238E27FC236}">
                <a16:creationId xmlns:a16="http://schemas.microsoft.com/office/drawing/2014/main" id="{7B2D0EBB-9A43-43A2-A4DD-C58596131EA8}"/>
              </a:ext>
            </a:extLst>
          </p:cNvPr>
          <p:cNvSpPr txBox="1">
            <a:spLocks/>
          </p:cNvSpPr>
          <p:nvPr/>
        </p:nvSpPr>
        <p:spPr>
          <a:xfrm>
            <a:off x="193612" y="4145508"/>
            <a:ext cx="11653523" cy="205203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p>
        </p:txBody>
      </p:sp>
      <p:pic>
        <p:nvPicPr>
          <p:cNvPr id="8" name="Picture 7" descr="A person smiling for the camera&#10;&#10;Description generated with very high confidence">
            <a:extLst>
              <a:ext uri="{FF2B5EF4-FFF2-40B4-BE49-F238E27FC236}">
                <a16:creationId xmlns:a16="http://schemas.microsoft.com/office/drawing/2014/main" id="{A6A89645-4D57-4EBF-B195-3246BE855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852" y="1194676"/>
            <a:ext cx="2950832" cy="2950832"/>
          </a:xfrm>
          <a:prstGeom prst="rect">
            <a:avLst/>
          </a:prstGeom>
        </p:spPr>
      </p:pic>
    </p:spTree>
    <p:extLst>
      <p:ext uri="{BB962C8B-B14F-4D97-AF65-F5344CB8AC3E}">
        <p14:creationId xmlns:p14="http://schemas.microsoft.com/office/powerpoint/2010/main" val="26897372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87B0B-944A-4E03-8754-06ED9DB29ED5}"/>
              </a:ext>
            </a:extLst>
          </p:cNvPr>
          <p:cNvSpPr>
            <a:spLocks noGrp="1"/>
          </p:cNvSpPr>
          <p:nvPr>
            <p:ph type="body" sz="quarter" idx="10"/>
          </p:nvPr>
        </p:nvSpPr>
        <p:spPr>
          <a:xfrm>
            <a:off x="269239" y="1189177"/>
            <a:ext cx="11653523" cy="1934440"/>
          </a:xfrm>
        </p:spPr>
        <p:txBody>
          <a:bodyPr/>
          <a:lstStyle/>
          <a:p>
            <a:r>
              <a:rPr lang="en-US" dirty="0"/>
              <a:t>Understand where Serverless and Durable Functions may fit</a:t>
            </a:r>
          </a:p>
          <a:p>
            <a:pPr marL="0" indent="0">
              <a:buNone/>
            </a:pPr>
            <a:endParaRPr lang="en-US" dirty="0"/>
          </a:p>
        </p:txBody>
      </p:sp>
      <p:sp>
        <p:nvSpPr>
          <p:cNvPr id="3" name="Title 2">
            <a:extLst>
              <a:ext uri="{FF2B5EF4-FFF2-40B4-BE49-F238E27FC236}">
                <a16:creationId xmlns:a16="http://schemas.microsoft.com/office/drawing/2014/main" id="{9BB544B7-7941-431F-851C-F955669489B7}"/>
              </a:ext>
            </a:extLst>
          </p:cNvPr>
          <p:cNvSpPr>
            <a:spLocks noGrp="1"/>
          </p:cNvSpPr>
          <p:nvPr>
            <p:ph type="title"/>
          </p:nvPr>
        </p:nvSpPr>
        <p:spPr/>
        <p:txBody>
          <a:bodyPr/>
          <a:lstStyle/>
          <a:p>
            <a:r>
              <a:rPr lang="en-US" dirty="0"/>
              <a:t>Learning Objective</a:t>
            </a:r>
          </a:p>
        </p:txBody>
      </p:sp>
    </p:spTree>
    <p:extLst>
      <p:ext uri="{BB962C8B-B14F-4D97-AF65-F5344CB8AC3E}">
        <p14:creationId xmlns:p14="http://schemas.microsoft.com/office/powerpoint/2010/main" val="23403373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algn="r"/>
            <a:r>
              <a:rPr lang="en-US" sz="784"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*Supporting services, like storage and networking, may be charged separately.</a:t>
            </a:r>
          </a:p>
        </p:txBody>
      </p:sp>
      <p:grpSp>
        <p:nvGrpSpPr>
          <p:cNvPr id="18" name="Group 17">
            <a:extLst>
              <a:ext uri="{FF2B5EF4-FFF2-40B4-BE49-F238E27FC236}">
                <a16:creationId xmlns:a16="http://schemas.microsoft.com/office/drawing/2014/main" id="{4C3C31C8-4278-4DB1-B5E6-4E141A83B628}"/>
              </a:ext>
            </a:extLst>
          </p:cNvPr>
          <p:cNvGrpSpPr/>
          <p:nvPr/>
        </p:nvGrpSpPr>
        <p:grpSpPr>
          <a:xfrm>
            <a:off x="5504345" y="4248595"/>
            <a:ext cx="5240587" cy="971885"/>
            <a:chOff x="5641612" y="4333291"/>
            <a:chExt cx="5345672" cy="991373"/>
          </a:xfrm>
        </p:grpSpPr>
        <p:grpSp>
          <p:nvGrpSpPr>
            <p:cNvPr id="17" name="Group 16">
              <a:extLst>
                <a:ext uri="{FF2B5EF4-FFF2-40B4-BE49-F238E27FC236}">
                  <a16:creationId xmlns:a16="http://schemas.microsoft.com/office/drawing/2014/main" id="{10ED040F-08DA-4540-8BA3-408C2C19098D}"/>
                </a:ext>
              </a:extLst>
            </p:cNvPr>
            <p:cNvGrpSpPr/>
            <p:nvPr/>
          </p:nvGrpSpPr>
          <p:grpSpPr>
            <a:xfrm>
              <a:off x="5641612" y="4333291"/>
              <a:ext cx="5345672" cy="991373"/>
              <a:chOff x="5641612" y="4333291"/>
              <a:chExt cx="5345672" cy="991373"/>
            </a:xfrm>
          </p:grpSpPr>
          <p:grpSp>
            <p:nvGrpSpPr>
              <p:cNvPr id="10" name="Group 9">
                <a:extLst>
                  <a:ext uri="{FF2B5EF4-FFF2-40B4-BE49-F238E27FC236}">
                    <a16:creationId xmlns:a16="http://schemas.microsoft.com/office/drawing/2014/main" id="{1FBCF7CA-B811-4A67-B932-FDBC344EF3FF}"/>
                  </a:ext>
                </a:extLst>
              </p:cNvPr>
              <p:cNvGrpSpPr/>
              <p:nvPr/>
            </p:nvGrpSpPr>
            <p:grpSpPr>
              <a:xfrm>
                <a:off x="6689604" y="4333291"/>
                <a:ext cx="4297680" cy="991373"/>
                <a:chOff x="6635816" y="4329674"/>
                <a:chExt cx="4297680" cy="991373"/>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299266" cy="338554"/>
                </a:xfrm>
                <a:prstGeom prst="rect">
                  <a:avLst/>
                </a:prstGeom>
                <a:noFill/>
              </p:spPr>
              <p:txBody>
                <a:bodyPr wrap="none" rtlCol="0">
                  <a:spAutoFit/>
                </a:bodyPr>
                <a:lstStyle/>
                <a:p>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38664"/>
                </a:xfrm>
                <a:prstGeom prst="rect">
                  <a:avLst/>
                </a:prstGeom>
                <a:noFill/>
              </p:spPr>
              <p:txBody>
                <a:bodyPr wrap="square" rtlCol="0">
                  <a:spAutoFit/>
                </a:bodyPr>
                <a:lstStyle/>
                <a:p>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Only pay for what you use: billing is typically calculated on the number of function calls, </a:t>
                  </a:r>
                  <a:b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641612" y="4371777"/>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gradFill>
                    <a:gsLst>
                      <a:gs pos="1250">
                        <a:schemeClr val="tx1"/>
                      </a:gs>
                      <a:gs pos="100000">
                        <a:schemeClr val="tx1"/>
                      </a:gs>
                    </a:gsLst>
                    <a:lin ang="5400000" scaled="0"/>
                  </a:gradFill>
                </a:endParaRPr>
              </a:p>
            </p:txBody>
          </p:sp>
        </p:gr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a:extLst/>
          </p:spPr>
          <p:txBody>
            <a:bodyPr vert="horz" wrap="square" lIns="80687" tIns="40344" rIns="80687" bIns="40344" numCol="1" anchor="t" anchorCtr="0" compatLnSpc="1">
              <a:prstTxWarp prst="textNoShape">
                <a:avLst/>
              </a:prstTxWarp>
            </a:bodyPr>
            <a:lstStyle/>
            <a:p>
              <a:endParaRPr lang="en-US" sz="1568" dirty="0">
                <a:gradFill>
                  <a:gsLst>
                    <a:gs pos="1250">
                      <a:schemeClr val="tx1"/>
                    </a:gs>
                    <a:gs pos="100000">
                      <a:schemeClr val="tx1"/>
                    </a:gs>
                  </a:gsLst>
                  <a:lin ang="5400000" scaled="0"/>
                </a:gradFill>
                <a:latin typeface="Segoe Pro" pitchFamily="34" charset="0"/>
              </a:endParaRPr>
            </a:p>
          </p:txBody>
        </p:sp>
      </p:grpSp>
      <p:grpSp>
        <p:nvGrpSpPr>
          <p:cNvPr id="13" name="Group 12">
            <a:extLst>
              <a:ext uri="{FF2B5EF4-FFF2-40B4-BE49-F238E27FC236}">
                <a16:creationId xmlns:a16="http://schemas.microsoft.com/office/drawing/2014/main" id="{E93FF254-52C9-44ED-8C12-DA06FE0F04EA}"/>
              </a:ext>
            </a:extLst>
          </p:cNvPr>
          <p:cNvGrpSpPr/>
          <p:nvPr/>
        </p:nvGrpSpPr>
        <p:grpSpPr>
          <a:xfrm>
            <a:off x="5693822" y="2943058"/>
            <a:ext cx="5008034" cy="971885"/>
            <a:chOff x="5807994" y="3005193"/>
            <a:chExt cx="5108456" cy="991373"/>
          </a:xfrm>
        </p:grpSpPr>
        <p:grpSp>
          <p:nvGrpSpPr>
            <p:cNvPr id="53" name="Group 52">
              <a:extLst>
                <a:ext uri="{FF2B5EF4-FFF2-40B4-BE49-F238E27FC236}">
                  <a16:creationId xmlns:a16="http://schemas.microsoft.com/office/drawing/2014/main" id="{642DC2F2-4654-4009-A99D-8E1600F75919}"/>
                </a:ext>
              </a:extLst>
            </p:cNvPr>
            <p:cNvGrpSpPr/>
            <p:nvPr/>
          </p:nvGrpSpPr>
          <p:grpSpPr>
            <a:xfrm>
              <a:off x="6844031" y="3005193"/>
              <a:ext cx="4072419" cy="991373"/>
              <a:chOff x="6844031" y="4084501"/>
              <a:chExt cx="4072419" cy="99137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3081293" cy="338554"/>
              </a:xfrm>
              <a:prstGeom prst="rect">
                <a:avLst/>
              </a:prstGeom>
              <a:noFill/>
            </p:spPr>
            <p:txBody>
              <a:bodyPr wrap="none" rtlCol="0">
                <a:spAutoFit/>
              </a:bodyPr>
              <a:lstStyle/>
              <a:p>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664"/>
              </a:xfrm>
              <a:prstGeom prst="rect">
                <a:avLst/>
              </a:prstGeom>
              <a:noFill/>
            </p:spPr>
            <p:txBody>
              <a:bodyPr wrap="square" rtlCol="0">
                <a:spAutoFit/>
              </a:bodyPr>
              <a:lstStyle/>
              <a:p>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 components react to events and triggers in near real-time with virtually unlimited scalability; compute resources are used as needed.  </a:t>
                </a:r>
              </a:p>
            </p:txBody>
          </p:sp>
        </p:grpSp>
        <p:grpSp>
          <p:nvGrpSpPr>
            <p:cNvPr id="8" name="Group 7">
              <a:extLst>
                <a:ext uri="{FF2B5EF4-FFF2-40B4-BE49-F238E27FC236}">
                  <a16:creationId xmlns:a16="http://schemas.microsoft.com/office/drawing/2014/main" id="{208B97CA-FAA8-4CFB-96F5-138817E04524}"/>
                </a:ext>
              </a:extLst>
            </p:cNvPr>
            <p:cNvGrpSpPr/>
            <p:nvPr/>
          </p:nvGrpSpPr>
          <p:grpSpPr>
            <a:xfrm>
              <a:off x="5807994" y="3043679"/>
              <a:ext cx="914400" cy="914400"/>
              <a:chOff x="5846094" y="3085782"/>
              <a:chExt cx="914400" cy="914400"/>
            </a:xfrm>
          </p:grpSpPr>
          <p:sp>
            <p:nvSpPr>
              <p:cNvPr id="16" name="Oval 15">
                <a:extLst>
                  <a:ext uri="{FF2B5EF4-FFF2-40B4-BE49-F238E27FC236}">
                    <a16:creationId xmlns:a16="http://schemas.microsoft.com/office/drawing/2014/main" id="{C7E39427-6CE5-4E16-ABA9-5DDE11F51E19}"/>
                  </a:ext>
                </a:extLst>
              </p:cNvPr>
              <p:cNvSpPr/>
              <p:nvPr/>
            </p:nvSpPr>
            <p:spPr>
              <a:xfrm>
                <a:off x="5846094" y="308578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gradFill>
                    <a:gsLst>
                      <a:gs pos="1250">
                        <a:schemeClr val="tx1"/>
                      </a:gs>
                      <a:gs pos="100000">
                        <a:schemeClr val="tx1"/>
                      </a:gs>
                    </a:gsLst>
                    <a:lin ang="5400000" scaled="0"/>
                  </a:gradFill>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pPr>
                <a:endParaRPr lang="en-US" sz="916" dirty="0">
                  <a:gradFill>
                    <a:gsLst>
                      <a:gs pos="1250">
                        <a:schemeClr val="tx1"/>
                      </a:gs>
                      <a:gs pos="100000">
                        <a:schemeClr val="tx1"/>
                      </a:gs>
                    </a:gsLst>
                    <a:lin ang="5400000" scaled="0"/>
                  </a:gradFill>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2DD05E3C-63E3-4084-8F05-9412E019E172}"/>
              </a:ext>
            </a:extLst>
          </p:cNvPr>
          <p:cNvGrpSpPr/>
          <p:nvPr/>
        </p:nvGrpSpPr>
        <p:grpSpPr>
          <a:xfrm>
            <a:off x="5504345" y="1645707"/>
            <a:ext cx="5230875" cy="958702"/>
            <a:chOff x="5641612" y="1705104"/>
            <a:chExt cx="5335765" cy="977926"/>
          </a:xfrm>
        </p:grpSpPr>
        <p:grpSp>
          <p:nvGrpSpPr>
            <p:cNvPr id="51" name="Group 50">
              <a:extLst>
                <a:ext uri="{FF2B5EF4-FFF2-40B4-BE49-F238E27FC236}">
                  <a16:creationId xmlns:a16="http://schemas.microsoft.com/office/drawing/2014/main" id="{B4CDE896-7AC0-40E9-9BE6-E0BF82767642}"/>
                </a:ext>
              </a:extLst>
            </p:cNvPr>
            <p:cNvGrpSpPr/>
            <p:nvPr/>
          </p:nvGrpSpPr>
          <p:grpSpPr>
            <a:xfrm>
              <a:off x="6679697" y="1705104"/>
              <a:ext cx="4297680" cy="977926"/>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568011" cy="338554"/>
              </a:xfrm>
              <a:prstGeom prst="rect">
                <a:avLst/>
              </a:prstGeom>
              <a:noFill/>
            </p:spPr>
            <p:txBody>
              <a:bodyPr wrap="none" rtlCol="0">
                <a:spAutoFit/>
              </a:bodyPr>
              <a:lstStyle/>
              <a:p>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Developers can just focus on their code—there are </a:t>
                </a:r>
                <a:b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no distractions around server management, capacity planning, or availability.</a:t>
                </a:r>
              </a:p>
            </p:txBody>
          </p:sp>
        </p:grpSp>
        <p:grpSp>
          <p:nvGrpSpPr>
            <p:cNvPr id="9" name="Group 8">
              <a:extLst>
                <a:ext uri="{FF2B5EF4-FFF2-40B4-BE49-F238E27FC236}">
                  <a16:creationId xmlns:a16="http://schemas.microsoft.com/office/drawing/2014/main" id="{DA0D48CB-FC14-4070-92ED-255335158B98}"/>
                </a:ext>
              </a:extLst>
            </p:cNvPr>
            <p:cNvGrpSpPr/>
            <p:nvPr/>
          </p:nvGrpSpPr>
          <p:grpSpPr>
            <a:xfrm>
              <a:off x="5641612" y="1736867"/>
              <a:ext cx="914400" cy="914400"/>
              <a:chOff x="5641612" y="1775609"/>
              <a:chExt cx="914400" cy="914400"/>
            </a:xfrm>
          </p:grpSpPr>
          <p:sp>
            <p:nvSpPr>
              <p:cNvPr id="19" name="Oval 18">
                <a:extLst>
                  <a:ext uri="{FF2B5EF4-FFF2-40B4-BE49-F238E27FC236}">
                    <a16:creationId xmlns:a16="http://schemas.microsoft.com/office/drawing/2014/main" id="{DD588AB5-3187-4E15-9E19-2FD6B4EC2232}"/>
                  </a:ext>
                </a:extLst>
              </p:cNvPr>
              <p:cNvSpPr/>
              <p:nvPr/>
            </p:nvSpPr>
            <p:spPr>
              <a:xfrm>
                <a:off x="5641612" y="1775609"/>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gradFill>
                    <a:gsLst>
                      <a:gs pos="1250">
                        <a:schemeClr val="tx1"/>
                      </a:gs>
                      <a:gs pos="100000">
                        <a:schemeClr val="tx1"/>
                      </a:gs>
                    </a:gsLst>
                    <a:lin ang="5400000" scaled="0"/>
                  </a:gradFill>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647788" y="289959"/>
            <a:ext cx="6277292" cy="899537"/>
          </a:xfrm>
        </p:spPr>
        <p:txBody>
          <a:bodyPr/>
          <a:lstStyle/>
          <a:p>
            <a:r>
              <a:rPr lang="en-US" dirty="0"/>
              <a:t>What is serverless?</a:t>
            </a:r>
          </a:p>
        </p:txBody>
      </p:sp>
    </p:spTree>
    <p:extLst>
      <p:ext uri="{BB962C8B-B14F-4D97-AF65-F5344CB8AC3E}">
        <p14:creationId xmlns:p14="http://schemas.microsoft.com/office/powerpoint/2010/main" val="389341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A person sitting in front of a computer&#10;&#10;Description generated with high confidence">
            <a:extLst>
              <a:ext uri="{FF2B5EF4-FFF2-40B4-BE49-F238E27FC236}">
                <a16:creationId xmlns:a16="http://schemas.microsoft.com/office/drawing/2014/main" id="{260B03F5-0C9C-4674-BC2B-7B71E1EAEDF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7"/>
            <a:ext cx="12191377" cy="1728885"/>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1" y="1692177"/>
            <a:ext cx="12192000"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69241" y="1865504"/>
            <a:ext cx="7054739" cy="1538175"/>
          </a:xfrm>
          <a:prstGeom prst="rect">
            <a:avLst/>
          </a:prstGeom>
          <a:noFill/>
        </p:spPr>
        <p:txBody>
          <a:bodyPr wrap="none" rtlCol="0">
            <a:spAutoFit/>
          </a:bodyPr>
          <a:lstStyle/>
          <a:p>
            <a:r>
              <a:rPr lang="en-US" sz="4703" spc="-147" dirty="0">
                <a:ln w="3175">
                  <a:noFill/>
                </a:ln>
                <a:gradFill>
                  <a:gsLst>
                    <a:gs pos="1250">
                      <a:schemeClr val="tx2"/>
                    </a:gs>
                    <a:gs pos="100000">
                      <a:schemeClr val="tx2"/>
                    </a:gs>
                  </a:gsLst>
                  <a:lin ang="5400000" scaled="0"/>
                </a:gradFill>
                <a:latin typeface="+mj-lt"/>
                <a:cs typeface="Segoe UI" pitchFamily="34" charset="0"/>
              </a:rPr>
              <a:t>Focus</a:t>
            </a:r>
            <a:r>
              <a:rPr lang="en-US" sz="4703" spc="-147" dirty="0">
                <a:ln w="3175">
                  <a:noFill/>
                </a:ln>
                <a:gradFill>
                  <a:gsLst>
                    <a:gs pos="1250">
                      <a:schemeClr val="tx1"/>
                    </a:gs>
                    <a:gs pos="100000">
                      <a:schemeClr val="tx1"/>
                    </a:gs>
                  </a:gsLst>
                  <a:lin ang="5400000" scaled="0"/>
                </a:gradFill>
                <a:latin typeface="+mj-lt"/>
                <a:cs typeface="Segoe UI" pitchFamily="34" charset="0"/>
              </a:rPr>
              <a:t> on code, not plumbing</a:t>
            </a:r>
          </a:p>
          <a:p>
            <a:endParaRPr lang="en-US" sz="4703" spc="-147" dirty="0">
              <a:ln w="3175">
                <a:noFill/>
              </a:ln>
              <a:gradFill>
                <a:gsLst>
                  <a:gs pos="1250">
                    <a:schemeClr val="tx1"/>
                  </a:gs>
                  <a:gs pos="100000">
                    <a:schemeClr val="tx1"/>
                  </a:gs>
                </a:gsLst>
                <a:lin ang="5400000" scaled="0"/>
              </a:gradFill>
              <a:latin typeface="+mj-lt"/>
              <a:cs typeface="Segoe UI" pitchFamily="34" charset="0"/>
            </a:endParaRPr>
          </a:p>
        </p:txBody>
      </p:sp>
      <p:cxnSp>
        <p:nvCxnSpPr>
          <p:cNvPr id="16" name="Straight Connector 15">
            <a:extLst>
              <a:ext uri="{FF2B5EF4-FFF2-40B4-BE49-F238E27FC236}">
                <a16:creationId xmlns:a16="http://schemas.microsoft.com/office/drawing/2014/main" id="{D1019EF0-235A-4E10-8A91-700DA2C491E4}"/>
              </a:ext>
            </a:extLst>
          </p:cNvPr>
          <p:cNvCxnSpPr>
            <a:cxnSpLocks/>
          </p:cNvCxnSpPr>
          <p:nvPr/>
        </p:nvCxnSpPr>
        <p:spPr>
          <a:xfrm>
            <a:off x="4066967" y="3983363"/>
            <a:ext cx="0" cy="112053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170E3B-6AC0-4084-85C0-0BA07EA8A5C0}"/>
              </a:ext>
            </a:extLst>
          </p:cNvPr>
          <p:cNvCxnSpPr>
            <a:cxnSpLocks/>
          </p:cNvCxnSpPr>
          <p:nvPr/>
        </p:nvCxnSpPr>
        <p:spPr>
          <a:xfrm>
            <a:off x="7794817" y="3983363"/>
            <a:ext cx="0" cy="112053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0D88F8-08E1-4943-A3F2-53830661FD7E}"/>
              </a:ext>
            </a:extLst>
          </p:cNvPr>
          <p:cNvSpPr txBox="1"/>
          <p:nvPr/>
        </p:nvSpPr>
        <p:spPr>
          <a:xfrm>
            <a:off x="1304266" y="4399669"/>
            <a:ext cx="1796339" cy="573280"/>
          </a:xfrm>
          <a:prstGeom prst="rect">
            <a:avLst/>
          </a:prstGeom>
          <a:noFill/>
        </p:spPr>
        <p:txBody>
          <a:bodyPr wrap="none" rtlCol="0">
            <a:spAutoFit/>
          </a:bodyPr>
          <a:lstStyle/>
          <a:p>
            <a:pPr algn="ct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No infrastructure </a:t>
            </a:r>
            <a:b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management</a:t>
            </a:r>
          </a:p>
        </p:txBody>
      </p:sp>
      <p:sp>
        <p:nvSpPr>
          <p:cNvPr id="23" name="TextBox 22">
            <a:extLst>
              <a:ext uri="{FF2B5EF4-FFF2-40B4-BE49-F238E27FC236}">
                <a16:creationId xmlns:a16="http://schemas.microsoft.com/office/drawing/2014/main" id="{D7D613F7-9BCD-4CBB-AE11-F22C42C0A99B}"/>
              </a:ext>
            </a:extLst>
          </p:cNvPr>
          <p:cNvSpPr txBox="1"/>
          <p:nvPr/>
        </p:nvSpPr>
        <p:spPr>
          <a:xfrm>
            <a:off x="8383650" y="4399669"/>
            <a:ext cx="2532868" cy="573280"/>
          </a:xfrm>
          <a:prstGeom prst="rect">
            <a:avLst/>
          </a:prstGeom>
          <a:noFill/>
        </p:spPr>
        <p:txBody>
          <a:bodyPr wrap="none" rtlCol="0">
            <a:spAutoFit/>
          </a:bodyPr>
          <a:lstStyle/>
          <a:p>
            <a:pPr algn="ct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No wasted resources, </a:t>
            </a:r>
            <a:b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pay only for what you use</a:t>
            </a:r>
          </a:p>
        </p:txBody>
      </p:sp>
      <p:sp>
        <p:nvSpPr>
          <p:cNvPr id="32" name="TextBox 31">
            <a:extLst>
              <a:ext uri="{FF2B5EF4-FFF2-40B4-BE49-F238E27FC236}">
                <a16:creationId xmlns:a16="http://schemas.microsoft.com/office/drawing/2014/main" id="{DAE5EBE0-2ECC-434E-B78A-35FB461E6503}"/>
              </a:ext>
            </a:extLst>
          </p:cNvPr>
          <p:cNvSpPr txBox="1"/>
          <p:nvPr/>
        </p:nvSpPr>
        <p:spPr>
          <a:xfrm>
            <a:off x="5036316" y="4399669"/>
            <a:ext cx="1797661" cy="573280"/>
          </a:xfrm>
          <a:prstGeom prst="rect">
            <a:avLst/>
          </a:prstGeom>
          <a:noFill/>
        </p:spPr>
        <p:txBody>
          <a:bodyPr wrap="none" rtlCol="0">
            <a:spAutoFit/>
          </a:bodyPr>
          <a:lstStyle/>
          <a:p>
            <a:pPr algn="ct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Auto-scale based </a:t>
            </a:r>
            <a:b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on your workload</a:t>
            </a:r>
          </a:p>
        </p:txBody>
      </p:sp>
      <p:grpSp>
        <p:nvGrpSpPr>
          <p:cNvPr id="35" name="Group 81">
            <a:extLst>
              <a:ext uri="{FF2B5EF4-FFF2-40B4-BE49-F238E27FC236}">
                <a16:creationId xmlns:a16="http://schemas.microsoft.com/office/drawing/2014/main" id="{A46AC3FC-97DD-4606-ADDC-9D88D282C970}"/>
              </a:ext>
            </a:extLst>
          </p:cNvPr>
          <p:cNvGrpSpPr>
            <a:grpSpLocks noChangeAspect="1"/>
          </p:cNvGrpSpPr>
          <p:nvPr/>
        </p:nvGrpSpPr>
        <p:grpSpPr bwMode="auto">
          <a:xfrm>
            <a:off x="9425029" y="3666967"/>
            <a:ext cx="450110" cy="582676"/>
            <a:chOff x="15271" y="4801"/>
            <a:chExt cx="1460" cy="1890"/>
          </a:xfrm>
          <a:solidFill>
            <a:srgbClr val="0078D7"/>
          </a:solidFill>
        </p:grpSpPr>
        <p:sp>
          <p:nvSpPr>
            <p:cNvPr id="36" name="Freeform 82">
              <a:extLst>
                <a:ext uri="{FF2B5EF4-FFF2-40B4-BE49-F238E27FC236}">
                  <a16:creationId xmlns:a16="http://schemas.microsoft.com/office/drawing/2014/main" id="{3E7A45A4-979F-4385-B767-BAC17065AA0E}"/>
                </a:ext>
              </a:extLst>
            </p:cNvPr>
            <p:cNvSpPr>
              <a:spLocks noEditPoints="1"/>
            </p:cNvSpPr>
            <p:nvPr/>
          </p:nvSpPr>
          <p:spPr bwMode="auto">
            <a:xfrm>
              <a:off x="15271" y="4801"/>
              <a:ext cx="1460" cy="1890"/>
            </a:xfrm>
            <a:custGeom>
              <a:avLst/>
              <a:gdLst>
                <a:gd name="T0" fmla="*/ 564 w 618"/>
                <a:gd name="T1" fmla="*/ 87 h 800"/>
                <a:gd name="T2" fmla="*/ 476 w 618"/>
                <a:gd name="T3" fmla="*/ 87 h 800"/>
                <a:gd name="T4" fmla="*/ 476 w 618"/>
                <a:gd name="T5" fmla="*/ 68 h 800"/>
                <a:gd name="T6" fmla="*/ 408 w 618"/>
                <a:gd name="T7" fmla="*/ 0 h 800"/>
                <a:gd name="T8" fmla="*/ 210 w 618"/>
                <a:gd name="T9" fmla="*/ 0 h 800"/>
                <a:gd name="T10" fmla="*/ 142 w 618"/>
                <a:gd name="T11" fmla="*/ 68 h 800"/>
                <a:gd name="T12" fmla="*/ 142 w 618"/>
                <a:gd name="T13" fmla="*/ 87 h 800"/>
                <a:gd name="T14" fmla="*/ 54 w 618"/>
                <a:gd name="T15" fmla="*/ 87 h 800"/>
                <a:gd name="T16" fmla="*/ 0 w 618"/>
                <a:gd name="T17" fmla="*/ 140 h 800"/>
                <a:gd name="T18" fmla="*/ 0 w 618"/>
                <a:gd name="T19" fmla="*/ 175 h 800"/>
                <a:gd name="T20" fmla="*/ 33 w 618"/>
                <a:gd name="T21" fmla="*/ 175 h 800"/>
                <a:gd name="T22" fmla="*/ 33 w 618"/>
                <a:gd name="T23" fmla="*/ 716 h 800"/>
                <a:gd name="T24" fmla="*/ 117 w 618"/>
                <a:gd name="T25" fmla="*/ 800 h 800"/>
                <a:gd name="T26" fmla="*/ 501 w 618"/>
                <a:gd name="T27" fmla="*/ 800 h 800"/>
                <a:gd name="T28" fmla="*/ 585 w 618"/>
                <a:gd name="T29" fmla="*/ 716 h 800"/>
                <a:gd name="T30" fmla="*/ 585 w 618"/>
                <a:gd name="T31" fmla="*/ 175 h 800"/>
                <a:gd name="T32" fmla="*/ 618 w 618"/>
                <a:gd name="T33" fmla="*/ 175 h 800"/>
                <a:gd name="T34" fmla="*/ 618 w 618"/>
                <a:gd name="T35" fmla="*/ 140 h 800"/>
                <a:gd name="T36" fmla="*/ 564 w 618"/>
                <a:gd name="T37" fmla="*/ 87 h 800"/>
                <a:gd name="T38" fmla="*/ 191 w 618"/>
                <a:gd name="T39" fmla="*/ 68 h 800"/>
                <a:gd name="T40" fmla="*/ 210 w 618"/>
                <a:gd name="T41" fmla="*/ 49 h 800"/>
                <a:gd name="T42" fmla="*/ 408 w 618"/>
                <a:gd name="T43" fmla="*/ 49 h 800"/>
                <a:gd name="T44" fmla="*/ 427 w 618"/>
                <a:gd name="T45" fmla="*/ 68 h 800"/>
                <a:gd name="T46" fmla="*/ 427 w 618"/>
                <a:gd name="T47" fmla="*/ 87 h 800"/>
                <a:gd name="T48" fmla="*/ 191 w 618"/>
                <a:gd name="T49" fmla="*/ 87 h 800"/>
                <a:gd name="T50" fmla="*/ 191 w 618"/>
                <a:gd name="T51" fmla="*/ 68 h 800"/>
                <a:gd name="T52" fmla="*/ 524 w 618"/>
                <a:gd name="T53" fmla="*/ 716 h 800"/>
                <a:gd name="T54" fmla="*/ 501 w 618"/>
                <a:gd name="T55" fmla="*/ 739 h 800"/>
                <a:gd name="T56" fmla="*/ 117 w 618"/>
                <a:gd name="T57" fmla="*/ 739 h 800"/>
                <a:gd name="T58" fmla="*/ 94 w 618"/>
                <a:gd name="T59" fmla="*/ 716 h 800"/>
                <a:gd name="T60" fmla="*/ 94 w 618"/>
                <a:gd name="T61" fmla="*/ 175 h 800"/>
                <a:gd name="T62" fmla="*/ 524 w 618"/>
                <a:gd name="T63" fmla="*/ 175 h 800"/>
                <a:gd name="T64" fmla="*/ 524 w 618"/>
                <a:gd name="T65" fmla="*/ 71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800">
                  <a:moveTo>
                    <a:pt x="564" y="87"/>
                  </a:moveTo>
                  <a:cubicBezTo>
                    <a:pt x="476" y="87"/>
                    <a:pt x="476" y="87"/>
                    <a:pt x="476" y="87"/>
                  </a:cubicBezTo>
                  <a:cubicBezTo>
                    <a:pt x="476" y="68"/>
                    <a:pt x="476" y="68"/>
                    <a:pt x="476" y="68"/>
                  </a:cubicBezTo>
                  <a:cubicBezTo>
                    <a:pt x="476" y="30"/>
                    <a:pt x="446" y="0"/>
                    <a:pt x="408" y="0"/>
                  </a:cubicBezTo>
                  <a:cubicBezTo>
                    <a:pt x="210" y="0"/>
                    <a:pt x="210" y="0"/>
                    <a:pt x="210" y="0"/>
                  </a:cubicBezTo>
                  <a:cubicBezTo>
                    <a:pt x="172" y="0"/>
                    <a:pt x="142" y="30"/>
                    <a:pt x="142" y="68"/>
                  </a:cubicBezTo>
                  <a:cubicBezTo>
                    <a:pt x="142" y="87"/>
                    <a:pt x="142" y="87"/>
                    <a:pt x="142" y="87"/>
                  </a:cubicBezTo>
                  <a:cubicBezTo>
                    <a:pt x="54" y="87"/>
                    <a:pt x="54" y="87"/>
                    <a:pt x="54" y="87"/>
                  </a:cubicBezTo>
                  <a:cubicBezTo>
                    <a:pt x="24" y="87"/>
                    <a:pt x="0" y="111"/>
                    <a:pt x="0" y="140"/>
                  </a:cubicBezTo>
                  <a:cubicBezTo>
                    <a:pt x="0" y="175"/>
                    <a:pt x="0" y="175"/>
                    <a:pt x="0" y="175"/>
                  </a:cubicBezTo>
                  <a:cubicBezTo>
                    <a:pt x="33" y="175"/>
                    <a:pt x="33" y="175"/>
                    <a:pt x="33" y="175"/>
                  </a:cubicBezTo>
                  <a:cubicBezTo>
                    <a:pt x="33" y="716"/>
                    <a:pt x="33" y="716"/>
                    <a:pt x="33" y="716"/>
                  </a:cubicBezTo>
                  <a:cubicBezTo>
                    <a:pt x="33" y="762"/>
                    <a:pt x="71" y="800"/>
                    <a:pt x="117" y="800"/>
                  </a:cubicBezTo>
                  <a:cubicBezTo>
                    <a:pt x="501" y="800"/>
                    <a:pt x="501" y="800"/>
                    <a:pt x="501" y="800"/>
                  </a:cubicBezTo>
                  <a:cubicBezTo>
                    <a:pt x="547" y="800"/>
                    <a:pt x="585" y="762"/>
                    <a:pt x="585" y="716"/>
                  </a:cubicBezTo>
                  <a:cubicBezTo>
                    <a:pt x="585" y="175"/>
                    <a:pt x="585" y="175"/>
                    <a:pt x="585" y="175"/>
                  </a:cubicBezTo>
                  <a:cubicBezTo>
                    <a:pt x="618" y="175"/>
                    <a:pt x="618" y="175"/>
                    <a:pt x="618" y="175"/>
                  </a:cubicBezTo>
                  <a:cubicBezTo>
                    <a:pt x="618" y="140"/>
                    <a:pt x="618" y="140"/>
                    <a:pt x="618" y="140"/>
                  </a:cubicBezTo>
                  <a:cubicBezTo>
                    <a:pt x="618" y="111"/>
                    <a:pt x="594" y="87"/>
                    <a:pt x="564" y="87"/>
                  </a:cubicBezTo>
                  <a:close/>
                  <a:moveTo>
                    <a:pt x="191" y="68"/>
                  </a:moveTo>
                  <a:cubicBezTo>
                    <a:pt x="191" y="57"/>
                    <a:pt x="199" y="49"/>
                    <a:pt x="210" y="49"/>
                  </a:cubicBezTo>
                  <a:cubicBezTo>
                    <a:pt x="408" y="49"/>
                    <a:pt x="408" y="49"/>
                    <a:pt x="408" y="49"/>
                  </a:cubicBezTo>
                  <a:cubicBezTo>
                    <a:pt x="419" y="49"/>
                    <a:pt x="427" y="57"/>
                    <a:pt x="427" y="68"/>
                  </a:cubicBezTo>
                  <a:cubicBezTo>
                    <a:pt x="427" y="87"/>
                    <a:pt x="427" y="87"/>
                    <a:pt x="427" y="87"/>
                  </a:cubicBezTo>
                  <a:cubicBezTo>
                    <a:pt x="191" y="87"/>
                    <a:pt x="191" y="87"/>
                    <a:pt x="191" y="87"/>
                  </a:cubicBezTo>
                  <a:lnTo>
                    <a:pt x="191" y="68"/>
                  </a:lnTo>
                  <a:close/>
                  <a:moveTo>
                    <a:pt x="524" y="716"/>
                  </a:moveTo>
                  <a:cubicBezTo>
                    <a:pt x="524" y="729"/>
                    <a:pt x="513" y="739"/>
                    <a:pt x="501" y="739"/>
                  </a:cubicBezTo>
                  <a:cubicBezTo>
                    <a:pt x="117" y="739"/>
                    <a:pt x="117" y="739"/>
                    <a:pt x="117" y="739"/>
                  </a:cubicBezTo>
                  <a:cubicBezTo>
                    <a:pt x="105" y="739"/>
                    <a:pt x="94" y="729"/>
                    <a:pt x="94" y="716"/>
                  </a:cubicBezTo>
                  <a:cubicBezTo>
                    <a:pt x="94" y="175"/>
                    <a:pt x="94" y="175"/>
                    <a:pt x="94" y="175"/>
                  </a:cubicBezTo>
                  <a:cubicBezTo>
                    <a:pt x="524" y="175"/>
                    <a:pt x="524" y="175"/>
                    <a:pt x="524" y="175"/>
                  </a:cubicBezTo>
                  <a:lnTo>
                    <a:pt x="524" y="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endParaRPr>
            </a:p>
          </p:txBody>
        </p:sp>
        <p:sp>
          <p:nvSpPr>
            <p:cNvPr id="39" name="Rectangle 83">
              <a:extLst>
                <a:ext uri="{FF2B5EF4-FFF2-40B4-BE49-F238E27FC236}">
                  <a16:creationId xmlns:a16="http://schemas.microsoft.com/office/drawing/2014/main" id="{219F4D03-78CE-4D9E-997D-5EC021B95715}"/>
                </a:ext>
              </a:extLst>
            </p:cNvPr>
            <p:cNvSpPr>
              <a:spLocks noChangeArrowheads="1"/>
            </p:cNvSpPr>
            <p:nvPr/>
          </p:nvSpPr>
          <p:spPr bwMode="auto">
            <a:xfrm>
              <a:off x="15930"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endParaRPr>
            </a:p>
          </p:txBody>
        </p:sp>
        <p:sp>
          <p:nvSpPr>
            <p:cNvPr id="41" name="Rectangle 84">
              <a:extLst>
                <a:ext uri="{FF2B5EF4-FFF2-40B4-BE49-F238E27FC236}">
                  <a16:creationId xmlns:a16="http://schemas.microsoft.com/office/drawing/2014/main" id="{2CB98860-AF6D-486C-8EB7-829F84C61EE9}"/>
                </a:ext>
              </a:extLst>
            </p:cNvPr>
            <p:cNvSpPr>
              <a:spLocks noChangeArrowheads="1"/>
            </p:cNvSpPr>
            <p:nvPr/>
          </p:nvSpPr>
          <p:spPr bwMode="auto">
            <a:xfrm>
              <a:off x="16251"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endParaRPr>
            </a:p>
          </p:txBody>
        </p:sp>
        <p:sp>
          <p:nvSpPr>
            <p:cNvPr id="42" name="Rectangle 85">
              <a:extLst>
                <a:ext uri="{FF2B5EF4-FFF2-40B4-BE49-F238E27FC236}">
                  <a16:creationId xmlns:a16="http://schemas.microsoft.com/office/drawing/2014/main" id="{049F4DE9-2AC0-412C-80DA-A26781C4C2AD}"/>
                </a:ext>
              </a:extLst>
            </p:cNvPr>
            <p:cNvSpPr>
              <a:spLocks noChangeArrowheads="1"/>
            </p:cNvSpPr>
            <p:nvPr/>
          </p:nvSpPr>
          <p:spPr bwMode="auto">
            <a:xfrm>
              <a:off x="15606"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endParaRPr>
            </a:p>
          </p:txBody>
        </p:sp>
      </p:grpSp>
      <p:grpSp>
        <p:nvGrpSpPr>
          <p:cNvPr id="43" name="Group 42">
            <a:extLst>
              <a:ext uri="{FF2B5EF4-FFF2-40B4-BE49-F238E27FC236}">
                <a16:creationId xmlns:a16="http://schemas.microsoft.com/office/drawing/2014/main" id="{2EC0B2F4-697D-45A4-A8EA-68CB359560CF}"/>
              </a:ext>
            </a:extLst>
          </p:cNvPr>
          <p:cNvGrpSpPr/>
          <p:nvPr/>
        </p:nvGrpSpPr>
        <p:grpSpPr>
          <a:xfrm>
            <a:off x="5653909" y="3708794"/>
            <a:ext cx="562475" cy="540850"/>
            <a:chOff x="7860760" y="1415401"/>
            <a:chExt cx="623243" cy="599281"/>
          </a:xfrm>
          <a:solidFill>
            <a:srgbClr val="0078D7"/>
          </a:solidFill>
        </p:grpSpPr>
        <p:sp>
          <p:nvSpPr>
            <p:cNvPr id="44" name="Freeform: Shape 43">
              <a:extLst>
                <a:ext uri="{FF2B5EF4-FFF2-40B4-BE49-F238E27FC236}">
                  <a16:creationId xmlns:a16="http://schemas.microsoft.com/office/drawing/2014/main" id="{48E545E1-8225-4D10-A12E-5CB64227C4FA}"/>
                </a:ext>
              </a:extLst>
            </p:cNvPr>
            <p:cNvSpPr/>
            <p:nvPr/>
          </p:nvSpPr>
          <p:spPr>
            <a:xfrm>
              <a:off x="8028502" y="1415401"/>
              <a:ext cx="446918" cy="446918"/>
            </a:xfrm>
            <a:custGeom>
              <a:avLst/>
              <a:gdLst>
                <a:gd name="connsiteX0" fmla="*/ 0 w 446918"/>
                <a:gd name="connsiteY0" fmla="*/ 0 h 446918"/>
                <a:gd name="connsiteX1" fmla="*/ 446918 w 446918"/>
                <a:gd name="connsiteY1" fmla="*/ 0 h 446918"/>
                <a:gd name="connsiteX2" fmla="*/ 446918 w 446918"/>
                <a:gd name="connsiteY2" fmla="*/ 446918 h 446918"/>
                <a:gd name="connsiteX3" fmla="*/ 158236 w 446918"/>
                <a:gd name="connsiteY3" fmla="*/ 446918 h 446918"/>
                <a:gd name="connsiteX4" fmla="*/ 158236 w 446918"/>
                <a:gd name="connsiteY4" fmla="*/ 391053 h 446918"/>
                <a:gd name="connsiteX5" fmla="*/ 391053 w 446918"/>
                <a:gd name="connsiteY5" fmla="*/ 391053 h 446918"/>
                <a:gd name="connsiteX6" fmla="*/ 391053 w 446918"/>
                <a:gd name="connsiteY6" fmla="*/ 55865 h 446918"/>
                <a:gd name="connsiteX7" fmla="*/ 55865 w 446918"/>
                <a:gd name="connsiteY7" fmla="*/ 55865 h 446918"/>
                <a:gd name="connsiteX8" fmla="*/ 55865 w 446918"/>
                <a:gd name="connsiteY8" fmla="*/ 306243 h 446918"/>
                <a:gd name="connsiteX9" fmla="*/ 0 w 446918"/>
                <a:gd name="connsiteY9" fmla="*/ 306243 h 44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918" h="446918">
                  <a:moveTo>
                    <a:pt x="0" y="0"/>
                  </a:moveTo>
                  <a:lnTo>
                    <a:pt x="446918" y="0"/>
                  </a:lnTo>
                  <a:lnTo>
                    <a:pt x="446918" y="446918"/>
                  </a:lnTo>
                  <a:lnTo>
                    <a:pt x="158236" y="446918"/>
                  </a:lnTo>
                  <a:lnTo>
                    <a:pt x="158236" y="391053"/>
                  </a:lnTo>
                  <a:lnTo>
                    <a:pt x="391053" y="391053"/>
                  </a:lnTo>
                  <a:lnTo>
                    <a:pt x="391053" y="55865"/>
                  </a:lnTo>
                  <a:lnTo>
                    <a:pt x="55865" y="55865"/>
                  </a:lnTo>
                  <a:lnTo>
                    <a:pt x="55865" y="306243"/>
                  </a:lnTo>
                  <a:lnTo>
                    <a:pt x="0" y="306243"/>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dirty="0">
                <a:solidFill>
                  <a:schemeClr val="tx1"/>
                </a:solidFill>
              </a:endParaRPr>
            </a:p>
          </p:txBody>
        </p:sp>
        <p:sp>
          <p:nvSpPr>
            <p:cNvPr id="45" name="Freeform: Shape 44">
              <a:extLst>
                <a:ext uri="{FF2B5EF4-FFF2-40B4-BE49-F238E27FC236}">
                  <a16:creationId xmlns:a16="http://schemas.microsoft.com/office/drawing/2014/main" id="{CE052E9F-65D6-46A1-B6E5-0EEBBEBF327C}"/>
                </a:ext>
              </a:extLst>
            </p:cNvPr>
            <p:cNvSpPr/>
            <p:nvPr/>
          </p:nvSpPr>
          <p:spPr>
            <a:xfrm>
              <a:off x="7890516" y="1744642"/>
              <a:ext cx="270040" cy="270040"/>
            </a:xfrm>
            <a:custGeom>
              <a:avLst/>
              <a:gdLst>
                <a:gd name="connsiteX0" fmla="*/ 0 w 270040"/>
                <a:gd name="connsiteY0" fmla="*/ 0 h 270040"/>
                <a:gd name="connsiteX1" fmla="*/ 184107 w 270040"/>
                <a:gd name="connsiteY1" fmla="*/ 0 h 270040"/>
                <a:gd name="connsiteX2" fmla="*/ 131301 w 270040"/>
                <a:gd name="connsiteY2" fmla="*/ 52806 h 270040"/>
                <a:gd name="connsiteX3" fmla="*/ 52806 w 270040"/>
                <a:gd name="connsiteY3" fmla="*/ 52806 h 270040"/>
                <a:gd name="connsiteX4" fmla="*/ 52806 w 270040"/>
                <a:gd name="connsiteY4" fmla="*/ 217234 h 270040"/>
                <a:gd name="connsiteX5" fmla="*/ 217234 w 270040"/>
                <a:gd name="connsiteY5" fmla="*/ 217234 h 270040"/>
                <a:gd name="connsiteX6" fmla="*/ 217234 w 270040"/>
                <a:gd name="connsiteY6" fmla="*/ 105995 h 270040"/>
                <a:gd name="connsiteX7" fmla="*/ 270040 w 270040"/>
                <a:gd name="connsiteY7" fmla="*/ 53189 h 270040"/>
                <a:gd name="connsiteX8" fmla="*/ 270040 w 270040"/>
                <a:gd name="connsiteY8" fmla="*/ 270040 h 270040"/>
                <a:gd name="connsiteX9" fmla="*/ 0 w 270040"/>
                <a:gd name="connsiteY9" fmla="*/ 270040 h 2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40" h="270040">
                  <a:moveTo>
                    <a:pt x="0" y="0"/>
                  </a:moveTo>
                  <a:lnTo>
                    <a:pt x="184107" y="0"/>
                  </a:lnTo>
                  <a:lnTo>
                    <a:pt x="131301" y="52806"/>
                  </a:lnTo>
                  <a:lnTo>
                    <a:pt x="52806" y="52806"/>
                  </a:lnTo>
                  <a:lnTo>
                    <a:pt x="52806" y="217234"/>
                  </a:lnTo>
                  <a:lnTo>
                    <a:pt x="217234" y="217234"/>
                  </a:lnTo>
                  <a:lnTo>
                    <a:pt x="217234" y="105995"/>
                  </a:lnTo>
                  <a:lnTo>
                    <a:pt x="270040" y="53189"/>
                  </a:lnTo>
                  <a:lnTo>
                    <a:pt x="270040" y="270040"/>
                  </a:lnTo>
                  <a:lnTo>
                    <a:pt x="0" y="270040"/>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dirty="0">
                <a:solidFill>
                  <a:schemeClr val="tx1"/>
                </a:solidFill>
              </a:endParaRPr>
            </a:p>
          </p:txBody>
        </p:sp>
        <p:sp>
          <p:nvSpPr>
            <p:cNvPr id="46" name="Freeform: Shape 45">
              <a:extLst>
                <a:ext uri="{FF2B5EF4-FFF2-40B4-BE49-F238E27FC236}">
                  <a16:creationId xmlns:a16="http://schemas.microsoft.com/office/drawing/2014/main" id="{20553C1B-2681-459B-BB7F-A25C1281DBB3}"/>
                </a:ext>
              </a:extLst>
            </p:cNvPr>
            <p:cNvSpPr/>
            <p:nvPr/>
          </p:nvSpPr>
          <p:spPr>
            <a:xfrm rot="18900000">
              <a:off x="7860760" y="1610359"/>
              <a:ext cx="623243" cy="209664"/>
            </a:xfrm>
            <a:custGeom>
              <a:avLst/>
              <a:gdLst>
                <a:gd name="connsiteX0" fmla="*/ 518411 w 623243"/>
                <a:gd name="connsiteY0" fmla="*/ 0 h 209664"/>
                <a:gd name="connsiteX1" fmla="*/ 623243 w 623243"/>
                <a:gd name="connsiteY1" fmla="*/ 104832 h 209664"/>
                <a:gd name="connsiteX2" fmla="*/ 518411 w 623243"/>
                <a:gd name="connsiteY2" fmla="*/ 209664 h 209664"/>
                <a:gd name="connsiteX3" fmla="*/ 518411 w 623243"/>
                <a:gd name="connsiteY3" fmla="*/ 126939 h 209664"/>
                <a:gd name="connsiteX4" fmla="*/ 0 w 623243"/>
                <a:gd name="connsiteY4" fmla="*/ 126939 h 209664"/>
                <a:gd name="connsiteX5" fmla="*/ 44214 w 623243"/>
                <a:gd name="connsiteY5" fmla="*/ 82725 h 209664"/>
                <a:gd name="connsiteX6" fmla="*/ 518411 w 623243"/>
                <a:gd name="connsiteY6" fmla="*/ 82725 h 2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243" h="209664">
                  <a:moveTo>
                    <a:pt x="518411" y="0"/>
                  </a:moveTo>
                  <a:lnTo>
                    <a:pt x="623243" y="104832"/>
                  </a:lnTo>
                  <a:lnTo>
                    <a:pt x="518411" y="209664"/>
                  </a:lnTo>
                  <a:lnTo>
                    <a:pt x="518411" y="126939"/>
                  </a:lnTo>
                  <a:lnTo>
                    <a:pt x="0" y="126939"/>
                  </a:lnTo>
                  <a:lnTo>
                    <a:pt x="44214" y="82725"/>
                  </a:lnTo>
                  <a:lnTo>
                    <a:pt x="518411" y="82725"/>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dirty="0"/>
            </a:p>
          </p:txBody>
        </p:sp>
      </p:grpSp>
      <p:sp>
        <p:nvSpPr>
          <p:cNvPr id="47" name="Rectangle 1">
            <a:extLst>
              <a:ext uri="{FF2B5EF4-FFF2-40B4-BE49-F238E27FC236}">
                <a16:creationId xmlns:a16="http://schemas.microsoft.com/office/drawing/2014/main" id="{812326ED-CFBE-44F7-9786-C6544A5854F9}"/>
              </a:ext>
            </a:extLst>
          </p:cNvPr>
          <p:cNvSpPr>
            <a:spLocks noChangeAspect="1"/>
          </p:cNvSpPr>
          <p:nvPr/>
        </p:nvSpPr>
        <p:spPr bwMode="auto">
          <a:xfrm>
            <a:off x="1911096" y="3712384"/>
            <a:ext cx="582676" cy="537259"/>
          </a:xfrm>
          <a:custGeom>
            <a:avLst/>
            <a:gdLst/>
            <a:ahLst/>
            <a:cxnLst/>
            <a:rect l="l" t="t" r="r" b="b"/>
            <a:pathLst>
              <a:path w="1631629" h="1504449">
                <a:moveTo>
                  <a:pt x="575213" y="0"/>
                </a:moveTo>
                <a:lnTo>
                  <a:pt x="1056416" y="0"/>
                </a:lnTo>
                <a:lnTo>
                  <a:pt x="1056416" y="398871"/>
                </a:lnTo>
                <a:lnTo>
                  <a:pt x="838674" y="398871"/>
                </a:lnTo>
                <a:lnTo>
                  <a:pt x="838674" y="502831"/>
                </a:lnTo>
                <a:lnTo>
                  <a:pt x="1413889" y="502831"/>
                </a:lnTo>
                <a:lnTo>
                  <a:pt x="1413889" y="548552"/>
                </a:lnTo>
                <a:lnTo>
                  <a:pt x="1413887" y="548552"/>
                </a:lnTo>
                <a:lnTo>
                  <a:pt x="1413887" y="618081"/>
                </a:lnTo>
                <a:lnTo>
                  <a:pt x="1631629" y="618081"/>
                </a:lnTo>
                <a:lnTo>
                  <a:pt x="1631629" y="859473"/>
                </a:lnTo>
                <a:lnTo>
                  <a:pt x="1239011" y="859473"/>
                </a:lnTo>
                <a:lnTo>
                  <a:pt x="1239011" y="1054144"/>
                </a:lnTo>
                <a:lnTo>
                  <a:pt x="1297471" y="1054144"/>
                </a:lnTo>
                <a:lnTo>
                  <a:pt x="1297471" y="956308"/>
                </a:lnTo>
                <a:lnTo>
                  <a:pt x="1626578" y="956308"/>
                </a:lnTo>
                <a:lnTo>
                  <a:pt x="1626578" y="1197700"/>
                </a:lnTo>
                <a:lnTo>
                  <a:pt x="1297471" y="1197700"/>
                </a:lnTo>
                <a:lnTo>
                  <a:pt x="1297471" y="1099863"/>
                </a:lnTo>
                <a:lnTo>
                  <a:pt x="1239011" y="1099863"/>
                </a:lnTo>
                <a:lnTo>
                  <a:pt x="1239011" y="1360894"/>
                </a:lnTo>
                <a:lnTo>
                  <a:pt x="1297471" y="1360894"/>
                </a:lnTo>
                <a:lnTo>
                  <a:pt x="1297471" y="1263057"/>
                </a:lnTo>
                <a:lnTo>
                  <a:pt x="1626578" y="1263057"/>
                </a:lnTo>
                <a:lnTo>
                  <a:pt x="1626578" y="1504449"/>
                </a:lnTo>
                <a:lnTo>
                  <a:pt x="1297471" y="1504449"/>
                </a:lnTo>
                <a:lnTo>
                  <a:pt x="1297471" y="1406613"/>
                </a:lnTo>
                <a:lnTo>
                  <a:pt x="1239011" y="1406613"/>
                </a:lnTo>
                <a:lnTo>
                  <a:pt x="1214557" y="1406613"/>
                </a:lnTo>
                <a:lnTo>
                  <a:pt x="1193292" y="1406613"/>
                </a:lnTo>
                <a:lnTo>
                  <a:pt x="1193292" y="859473"/>
                </a:lnTo>
                <a:lnTo>
                  <a:pt x="1150426" y="859473"/>
                </a:lnTo>
                <a:lnTo>
                  <a:pt x="1150426" y="618081"/>
                </a:lnTo>
                <a:lnTo>
                  <a:pt x="1368168" y="618081"/>
                </a:lnTo>
                <a:lnTo>
                  <a:pt x="1368168" y="548552"/>
                </a:lnTo>
                <a:lnTo>
                  <a:pt x="838674" y="548552"/>
                </a:lnTo>
                <a:lnTo>
                  <a:pt x="838674" y="618081"/>
                </a:lnTo>
                <a:lnTo>
                  <a:pt x="1056416" y="618081"/>
                </a:lnTo>
                <a:lnTo>
                  <a:pt x="1056416" y="859473"/>
                </a:lnTo>
                <a:lnTo>
                  <a:pt x="665382" y="859473"/>
                </a:lnTo>
                <a:lnTo>
                  <a:pt x="665382" y="1054144"/>
                </a:lnTo>
                <a:lnTo>
                  <a:pt x="725375" y="1054144"/>
                </a:lnTo>
                <a:lnTo>
                  <a:pt x="725375" y="956308"/>
                </a:lnTo>
                <a:lnTo>
                  <a:pt x="1054482" y="956308"/>
                </a:lnTo>
                <a:lnTo>
                  <a:pt x="1054482" y="1197700"/>
                </a:lnTo>
                <a:lnTo>
                  <a:pt x="725375" y="1197700"/>
                </a:lnTo>
                <a:lnTo>
                  <a:pt x="725375" y="1099863"/>
                </a:lnTo>
                <a:lnTo>
                  <a:pt x="665382" y="1099863"/>
                </a:lnTo>
                <a:lnTo>
                  <a:pt x="653864" y="1099863"/>
                </a:lnTo>
                <a:lnTo>
                  <a:pt x="619663" y="1099863"/>
                </a:lnTo>
                <a:lnTo>
                  <a:pt x="619663" y="859473"/>
                </a:lnTo>
                <a:lnTo>
                  <a:pt x="575213" y="859473"/>
                </a:lnTo>
                <a:lnTo>
                  <a:pt x="575213" y="618081"/>
                </a:lnTo>
                <a:lnTo>
                  <a:pt x="792955" y="618081"/>
                </a:lnTo>
                <a:lnTo>
                  <a:pt x="792955" y="548552"/>
                </a:lnTo>
                <a:lnTo>
                  <a:pt x="263461" y="548552"/>
                </a:lnTo>
                <a:lnTo>
                  <a:pt x="263461" y="618081"/>
                </a:lnTo>
                <a:lnTo>
                  <a:pt x="481203" y="618081"/>
                </a:lnTo>
                <a:lnTo>
                  <a:pt x="481203" y="859473"/>
                </a:lnTo>
                <a:lnTo>
                  <a:pt x="87546" y="859473"/>
                </a:lnTo>
                <a:lnTo>
                  <a:pt x="87546" y="1054144"/>
                </a:lnTo>
                <a:lnTo>
                  <a:pt x="152095" y="1054144"/>
                </a:lnTo>
                <a:lnTo>
                  <a:pt x="152095" y="956308"/>
                </a:lnTo>
                <a:lnTo>
                  <a:pt x="481202" y="956308"/>
                </a:lnTo>
                <a:lnTo>
                  <a:pt x="481202" y="1197700"/>
                </a:lnTo>
                <a:lnTo>
                  <a:pt x="152095" y="1197700"/>
                </a:lnTo>
                <a:lnTo>
                  <a:pt x="152095" y="1099863"/>
                </a:lnTo>
                <a:lnTo>
                  <a:pt x="87546" y="1099863"/>
                </a:lnTo>
                <a:lnTo>
                  <a:pt x="87546" y="1360894"/>
                </a:lnTo>
                <a:lnTo>
                  <a:pt x="152095" y="1360894"/>
                </a:lnTo>
                <a:lnTo>
                  <a:pt x="152095" y="1263057"/>
                </a:lnTo>
                <a:lnTo>
                  <a:pt x="481202" y="1263057"/>
                </a:lnTo>
                <a:lnTo>
                  <a:pt x="481202" y="1504449"/>
                </a:lnTo>
                <a:lnTo>
                  <a:pt x="152095" y="1504449"/>
                </a:lnTo>
                <a:lnTo>
                  <a:pt x="152095" y="1406613"/>
                </a:lnTo>
                <a:lnTo>
                  <a:pt x="87546" y="1406613"/>
                </a:lnTo>
                <a:lnTo>
                  <a:pt x="66947" y="1406613"/>
                </a:lnTo>
                <a:lnTo>
                  <a:pt x="41827" y="1406613"/>
                </a:lnTo>
                <a:lnTo>
                  <a:pt x="41827" y="859473"/>
                </a:lnTo>
                <a:lnTo>
                  <a:pt x="0" y="859473"/>
                </a:lnTo>
                <a:lnTo>
                  <a:pt x="0" y="618081"/>
                </a:lnTo>
                <a:lnTo>
                  <a:pt x="217742" y="618081"/>
                </a:lnTo>
                <a:lnTo>
                  <a:pt x="217742" y="545232"/>
                </a:lnTo>
                <a:lnTo>
                  <a:pt x="217742" y="545232"/>
                </a:lnTo>
                <a:lnTo>
                  <a:pt x="217742" y="502831"/>
                </a:lnTo>
                <a:lnTo>
                  <a:pt x="792955" y="502831"/>
                </a:lnTo>
                <a:lnTo>
                  <a:pt x="792955" y="398871"/>
                </a:lnTo>
                <a:lnTo>
                  <a:pt x="575213" y="398871"/>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endParaRPr lang="en-US" sz="1765" dirty="0" err="1"/>
          </a:p>
        </p:txBody>
      </p:sp>
    </p:spTree>
    <p:extLst>
      <p:ext uri="{BB962C8B-B14F-4D97-AF65-F5344CB8AC3E}">
        <p14:creationId xmlns:p14="http://schemas.microsoft.com/office/powerpoint/2010/main" val="40602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r>
              <a:rPr lang="en-US" sz="4703" dirty="0" err="1">
                <a:gradFill>
                  <a:gsLst>
                    <a:gs pos="1250">
                      <a:srgbClr val="505050"/>
                    </a:gs>
                    <a:gs pos="100000">
                      <a:srgbClr val="505050"/>
                    </a:gs>
                  </a:gsLst>
                  <a:lin ang="5400000" scaled="0"/>
                </a:gradFill>
              </a:rPr>
              <a:t>FaaS</a:t>
            </a:r>
            <a:r>
              <a:rPr lang="en-US" sz="4703" dirty="0">
                <a:gradFill>
                  <a:gsLst>
                    <a:gs pos="1250">
                      <a:srgbClr val="505050"/>
                    </a:gs>
                    <a:gs pos="100000">
                      <a:srgbClr val="505050"/>
                    </a:gs>
                  </a:gsLst>
                  <a:lin ang="5400000" scaled="0"/>
                </a:gradFill>
              </a:rPr>
              <a:t> is at the center of serverless</a:t>
            </a:r>
            <a:br>
              <a:rPr lang="en-US" sz="4703" dirty="0">
                <a:gradFill>
                  <a:gsLst>
                    <a:gs pos="1250">
                      <a:srgbClr val="505050"/>
                    </a:gs>
                    <a:gs pos="100000">
                      <a:srgbClr val="505050"/>
                    </a:gs>
                  </a:gsLst>
                  <a:lin ang="5400000" scaled="0"/>
                </a:gradFill>
              </a:rPr>
            </a:br>
            <a:r>
              <a:rPr lang="en-US" sz="1765"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Functions-as-a-Service programming model use functions to achieve true serverless compute</a:t>
            </a:r>
          </a:p>
          <a:p>
            <a:endParaRPr lang="en-US" sz="4703" dirty="0"/>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28826"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1274" y="2993350"/>
            <a:ext cx="2151420" cy="1797574"/>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a:lnSpc>
                  <a:spcPct val="90000"/>
                </a:lnSpc>
                <a:spcAft>
                  <a:spcPts val="588"/>
                </a:spcAft>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Single responsibility</a:t>
              </a:r>
            </a:p>
            <a:p>
              <a:pPr>
                <a:lnSpc>
                  <a:spcPct val="90000"/>
                </a:lnSpc>
                <a:spcAft>
                  <a:spcPts val="294"/>
                </a:spcAft>
              </a:pP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14383" y="2933141"/>
            <a:ext cx="2348024" cy="1857783"/>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a:lnSpc>
                  <a:spcPct val="90000"/>
                </a:lnSpc>
                <a:spcAft>
                  <a:spcPts val="588"/>
                </a:spcAft>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Short lived</a:t>
              </a:r>
            </a:p>
            <a:p>
              <a:pPr>
                <a:lnSpc>
                  <a:spcPct val="90000"/>
                </a:lnSpc>
                <a:spcAft>
                  <a:spcPts val="294"/>
                </a:spcAft>
              </a:pP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580602" y="2857737"/>
            <a:ext cx="2280126" cy="1933187"/>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a:lnSpc>
                  <a:spcPct val="90000"/>
                </a:lnSpc>
                <a:spcAft>
                  <a:spcPts val="588"/>
                </a:spcAft>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Event driven &amp; scalable</a:t>
              </a:r>
            </a:p>
            <a:p>
              <a:pPr>
                <a:lnSpc>
                  <a:spcPct val="90000"/>
                </a:lnSpc>
                <a:spcAft>
                  <a:spcPts val="294"/>
                </a:spcAft>
              </a:pP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497492" y="2839612"/>
            <a:ext cx="2151420" cy="1955193"/>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a:lnSpc>
                  <a:spcPct val="90000"/>
                </a:lnSpc>
                <a:spcAft>
                  <a:spcPts val="588"/>
                </a:spcAft>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Stateless</a:t>
              </a:r>
            </a:p>
            <a:p>
              <a:pPr>
                <a:lnSpc>
                  <a:spcPct val="90000"/>
                </a:lnSpc>
                <a:spcAft>
                  <a:spcPts val="294"/>
                </a:spcAft>
              </a:pP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06223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30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at a desk&#10;&#10;Description generated with very high confidence">
            <a:extLst>
              <a:ext uri="{FF2B5EF4-FFF2-40B4-BE49-F238E27FC236}">
                <a16:creationId xmlns:a16="http://schemas.microsoft.com/office/drawing/2014/main" id="{72925E28-7938-4DB2-8B49-DF370BE33C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7"/>
            <a:ext cx="12192000" cy="1691688"/>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1" y="1692177"/>
            <a:ext cx="12192000"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69241" y="1865504"/>
            <a:ext cx="7048453" cy="814348"/>
          </a:xfrm>
          <a:prstGeom prst="rect">
            <a:avLst/>
          </a:prstGeom>
          <a:noFill/>
        </p:spPr>
        <p:txBody>
          <a:bodyPr wrap="none" rtlCol="0">
            <a:spAutoFit/>
          </a:bodyPr>
          <a:lstStyle/>
          <a:p>
            <a:pPr lvl="0"/>
            <a:r>
              <a:rPr lang="en-US" sz="4703" spc="-147" dirty="0">
                <a:ln w="3175">
                  <a:noFill/>
                </a:ln>
                <a:gradFill>
                  <a:gsLst>
                    <a:gs pos="1250">
                      <a:srgbClr val="505050"/>
                    </a:gs>
                    <a:gs pos="100000">
                      <a:srgbClr val="505050"/>
                    </a:gs>
                  </a:gsLst>
                  <a:lin ang="5400000" scaled="0"/>
                </a:gradFill>
                <a:latin typeface="Segoe UI Light"/>
                <a:cs typeface="Segoe UI" pitchFamily="34" charset="0"/>
              </a:rPr>
              <a:t>Boost development</a:t>
            </a:r>
            <a:r>
              <a:rPr lang="en-US" sz="4313" dirty="0">
                <a:solidFill>
                  <a:srgbClr val="505050">
                    <a:lumMod val="65000"/>
                    <a:lumOff val="35000"/>
                  </a:srgbClr>
                </a:solidFill>
                <a:latin typeface="Segoe UI Light" panose="020B0502040204020203" pitchFamily="34" charset="0"/>
                <a:cs typeface="Segoe UI Light" panose="020B0502040204020203" pitchFamily="34" charset="0"/>
              </a:rPr>
              <a:t> </a:t>
            </a:r>
            <a:r>
              <a:rPr lang="en-US" sz="4703" spc="-147" dirty="0">
                <a:ln w="3175">
                  <a:noFill/>
                </a:ln>
                <a:gradFill>
                  <a:gsLst>
                    <a:gs pos="1250">
                      <a:srgbClr val="0078D7"/>
                    </a:gs>
                    <a:gs pos="100000">
                      <a:srgbClr val="0078D7"/>
                    </a:gs>
                  </a:gsLst>
                  <a:lin ang="5400000" scaled="0"/>
                </a:gradFill>
                <a:latin typeface="Segoe UI Light"/>
                <a:cs typeface="Segoe UI" pitchFamily="34" charset="0"/>
              </a:rPr>
              <a:t>efficiency</a:t>
            </a:r>
          </a:p>
        </p:txBody>
      </p:sp>
      <p:sp>
        <p:nvSpPr>
          <p:cNvPr id="7" name="Rectangle 6">
            <a:extLst>
              <a:ext uri="{FF2B5EF4-FFF2-40B4-BE49-F238E27FC236}">
                <a16:creationId xmlns:a16="http://schemas.microsoft.com/office/drawing/2014/main" id="{349C3EA2-2F1F-40E8-9272-D6EFF016AC85}"/>
              </a:ext>
            </a:extLst>
          </p:cNvPr>
          <p:cNvSpPr/>
          <p:nvPr/>
        </p:nvSpPr>
        <p:spPr bwMode="auto">
          <a:xfrm>
            <a:off x="5903152" y="4654491"/>
            <a:ext cx="717140" cy="224106"/>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CF7EFCC-1D04-427E-931D-3D56FFC966E8}"/>
              </a:ext>
            </a:extLst>
          </p:cNvPr>
          <p:cNvSpPr/>
          <p:nvPr/>
        </p:nvSpPr>
        <p:spPr bwMode="auto">
          <a:xfrm>
            <a:off x="5497634" y="4951048"/>
            <a:ext cx="268927" cy="224106"/>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3C1E46F-AAA3-4823-A4BB-2366F1523272}"/>
              </a:ext>
            </a:extLst>
          </p:cNvPr>
          <p:cNvSpPr/>
          <p:nvPr/>
        </p:nvSpPr>
        <p:spPr bwMode="auto">
          <a:xfrm>
            <a:off x="6350270" y="4951048"/>
            <a:ext cx="268927" cy="224106"/>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DFD4209E-E67F-45FC-ACE1-ACB472EE5E71}"/>
              </a:ext>
            </a:extLst>
          </p:cNvPr>
          <p:cNvSpPr/>
          <p:nvPr/>
        </p:nvSpPr>
        <p:spPr bwMode="auto">
          <a:xfrm>
            <a:off x="5496510" y="5238249"/>
            <a:ext cx="717140" cy="224106"/>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F71F8635-E141-4EE2-83DF-6AE5F5E14D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7621" y="2794849"/>
            <a:ext cx="896425" cy="896425"/>
          </a:xfrm>
          <a:prstGeom prst="rect">
            <a:avLst/>
          </a:prstGeom>
        </p:spPr>
      </p:pic>
      <p:sp>
        <p:nvSpPr>
          <p:cNvPr id="73" name="Rectangle 72">
            <a:extLst>
              <a:ext uri="{FF2B5EF4-FFF2-40B4-BE49-F238E27FC236}">
                <a16:creationId xmlns:a16="http://schemas.microsoft.com/office/drawing/2014/main" id="{1670416F-0774-4259-93E7-3CE6E757748C}"/>
              </a:ext>
            </a:extLst>
          </p:cNvPr>
          <p:cNvSpPr/>
          <p:nvPr/>
        </p:nvSpPr>
        <p:spPr bwMode="auto">
          <a:xfrm>
            <a:off x="5496510" y="4654491"/>
            <a:ext cx="340641" cy="22410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74" name="Rectangle 73">
            <a:extLst>
              <a:ext uri="{FF2B5EF4-FFF2-40B4-BE49-F238E27FC236}">
                <a16:creationId xmlns:a16="http://schemas.microsoft.com/office/drawing/2014/main" id="{48D347B9-BF7A-4A31-B130-9DDA489ED6C9}"/>
              </a:ext>
            </a:extLst>
          </p:cNvPr>
          <p:cNvSpPr/>
          <p:nvPr/>
        </p:nvSpPr>
        <p:spPr bwMode="auto">
          <a:xfrm>
            <a:off x="6278556" y="5238249"/>
            <a:ext cx="340641" cy="22410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B285FECC-A805-4E93-A05F-F47C483471BC}"/>
              </a:ext>
            </a:extLst>
          </p:cNvPr>
          <p:cNvSpPr/>
          <p:nvPr/>
        </p:nvSpPr>
        <p:spPr bwMode="auto">
          <a:xfrm>
            <a:off x="5846441" y="4947761"/>
            <a:ext cx="421320" cy="22410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a:extLst>
              <a:ext uri="{FF2B5EF4-FFF2-40B4-BE49-F238E27FC236}">
                <a16:creationId xmlns:a16="http://schemas.microsoft.com/office/drawing/2014/main" id="{FA11C7DF-1CF4-4D97-869F-6042D1737F37}"/>
              </a:ext>
            </a:extLst>
          </p:cNvPr>
          <p:cNvGrpSpPr/>
          <p:nvPr/>
        </p:nvGrpSpPr>
        <p:grpSpPr>
          <a:xfrm>
            <a:off x="813034" y="4348980"/>
            <a:ext cx="2270941" cy="1348308"/>
            <a:chOff x="318954" y="2859206"/>
            <a:chExt cx="2664823" cy="1582165"/>
          </a:xfrm>
        </p:grpSpPr>
        <p:sp>
          <p:nvSpPr>
            <p:cNvPr id="88" name="Rectangle 87">
              <a:extLst>
                <a:ext uri="{FF2B5EF4-FFF2-40B4-BE49-F238E27FC236}">
                  <a16:creationId xmlns:a16="http://schemas.microsoft.com/office/drawing/2014/main" id="{8892B5A6-7476-4241-9B1D-F641496C9994}"/>
                </a:ext>
              </a:extLst>
            </p:cNvPr>
            <p:cNvSpPr/>
            <p:nvPr/>
          </p:nvSpPr>
          <p:spPr>
            <a:xfrm>
              <a:off x="549309" y="2859206"/>
              <a:ext cx="2204113" cy="1320421"/>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dirty="0">
                <a:gradFill>
                  <a:gsLst>
                    <a:gs pos="0">
                      <a:schemeClr val="tx1"/>
                    </a:gs>
                    <a:gs pos="85000">
                      <a:schemeClr val="tx1"/>
                    </a:gs>
                  </a:gsLst>
                  <a:lin ang="16200000" scaled="1"/>
                </a:gradFill>
              </a:endParaRPr>
            </a:p>
          </p:txBody>
        </p:sp>
        <p:cxnSp>
          <p:nvCxnSpPr>
            <p:cNvPr id="89" name="Straight Connector 88">
              <a:extLst>
                <a:ext uri="{FF2B5EF4-FFF2-40B4-BE49-F238E27FC236}">
                  <a16:creationId xmlns:a16="http://schemas.microsoft.com/office/drawing/2014/main" id="{77C500F2-B991-4A9B-B252-6D15070BC953}"/>
                </a:ext>
              </a:extLst>
            </p:cNvPr>
            <p:cNvCxnSpPr/>
            <p:nvPr/>
          </p:nvCxnSpPr>
          <p:spPr>
            <a:xfrm>
              <a:off x="318954" y="4441371"/>
              <a:ext cx="2664823"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F5B05E86-9C03-45B4-BAEF-A8C4453DC3B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84585" y="4567146"/>
            <a:ext cx="327841" cy="358570"/>
          </a:xfrm>
          <a:prstGeom prst="rect">
            <a:avLst/>
          </a:prstGeom>
        </p:spPr>
      </p:pic>
      <p:sp>
        <p:nvSpPr>
          <p:cNvPr id="60" name="Freeform 72">
            <a:extLst>
              <a:ext uri="{FF2B5EF4-FFF2-40B4-BE49-F238E27FC236}">
                <a16:creationId xmlns:a16="http://schemas.microsoft.com/office/drawing/2014/main" id="{2B6D140D-075C-411A-87D1-524BEB4DBE82}"/>
              </a:ext>
            </a:extLst>
          </p:cNvPr>
          <p:cNvSpPr>
            <a:spLocks noChangeAspect="1"/>
          </p:cNvSpPr>
          <p:nvPr/>
        </p:nvSpPr>
        <p:spPr bwMode="black">
          <a:xfrm>
            <a:off x="5291833" y="3652569"/>
            <a:ext cx="339221" cy="340641"/>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09234F1E-F55D-4C4B-89B9-681E10B74F1D}"/>
              </a:ext>
            </a:extLst>
          </p:cNvPr>
          <p:cNvSpPr txBox="1"/>
          <p:nvPr/>
        </p:nvSpPr>
        <p:spPr>
          <a:xfrm>
            <a:off x="1365829" y="4962231"/>
            <a:ext cx="1165352" cy="331899"/>
          </a:xfrm>
          <a:prstGeom prst="rect">
            <a:avLst/>
          </a:prstGeom>
          <a:noFill/>
        </p:spPr>
        <p:txBody>
          <a:bodyPr wrap="square" rtlCol="0">
            <a:spAutoFit/>
          </a:bodyPr>
          <a:lstStyle/>
          <a:p>
            <a:pPr algn="ct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Trigger</a:t>
            </a:r>
          </a:p>
        </p:txBody>
      </p:sp>
      <p:sp>
        <p:nvSpPr>
          <p:cNvPr id="2" name="Oval 1">
            <a:extLst>
              <a:ext uri="{FF2B5EF4-FFF2-40B4-BE49-F238E27FC236}">
                <a16:creationId xmlns:a16="http://schemas.microsoft.com/office/drawing/2014/main" id="{F72F090A-1C66-4870-B728-9B8F63265118}"/>
              </a:ext>
            </a:extLst>
          </p:cNvPr>
          <p:cNvSpPr/>
          <p:nvPr/>
        </p:nvSpPr>
        <p:spPr bwMode="auto">
          <a:xfrm>
            <a:off x="2239600" y="4743634"/>
            <a:ext cx="224106" cy="224106"/>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A3623EC5-F797-4886-97A5-6FF4BB554CB1}"/>
              </a:ext>
            </a:extLst>
          </p:cNvPr>
          <p:cNvSpPr txBox="1"/>
          <p:nvPr/>
        </p:nvSpPr>
        <p:spPr>
          <a:xfrm>
            <a:off x="5543539" y="3482283"/>
            <a:ext cx="1705883" cy="331899"/>
          </a:xfrm>
          <a:prstGeom prst="rect">
            <a:avLst/>
          </a:prstGeom>
          <a:noFill/>
        </p:spPr>
        <p:txBody>
          <a:bodyPr wrap="square" rtlCol="0">
            <a:spAutoFit/>
          </a:bodyPr>
          <a:lstStyle/>
          <a:p>
            <a:pPr algn="ct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Input Binding</a:t>
            </a:r>
          </a:p>
        </p:txBody>
      </p:sp>
      <p:sp>
        <p:nvSpPr>
          <p:cNvPr id="64" name="Oval 63">
            <a:extLst>
              <a:ext uri="{FF2B5EF4-FFF2-40B4-BE49-F238E27FC236}">
                <a16:creationId xmlns:a16="http://schemas.microsoft.com/office/drawing/2014/main" id="{49557DFD-5489-46CE-89F2-A4F437AE1171}"/>
              </a:ext>
            </a:extLst>
          </p:cNvPr>
          <p:cNvSpPr/>
          <p:nvPr/>
        </p:nvSpPr>
        <p:spPr bwMode="auto">
          <a:xfrm>
            <a:off x="5104959" y="3100711"/>
            <a:ext cx="224106" cy="224106"/>
          </a:xfrm>
          <a:prstGeom prst="ellips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D058DD21-15A1-4994-BFFE-EBED7C116B44}"/>
              </a:ext>
            </a:extLst>
          </p:cNvPr>
          <p:cNvSpPr/>
          <p:nvPr/>
        </p:nvSpPr>
        <p:spPr>
          <a:xfrm flipV="1">
            <a:off x="5080804" y="5893341"/>
            <a:ext cx="373243" cy="373243"/>
          </a:xfrm>
          <a:custGeom>
            <a:avLst/>
            <a:gdLst>
              <a:gd name="connsiteX0" fmla="*/ 190796 w 380726"/>
              <a:gd name="connsiteY0" fmla="*/ 255693 h 380726"/>
              <a:gd name="connsiteX1" fmla="*/ 125899 w 380726"/>
              <a:gd name="connsiteY1" fmla="*/ 190796 h 380726"/>
              <a:gd name="connsiteX2" fmla="*/ 190796 w 380726"/>
              <a:gd name="connsiteY2" fmla="*/ 125899 h 380726"/>
              <a:gd name="connsiteX3" fmla="*/ 255693 w 380726"/>
              <a:gd name="connsiteY3" fmla="*/ 190796 h 380726"/>
              <a:gd name="connsiteX4" fmla="*/ 190796 w 380726"/>
              <a:gd name="connsiteY4" fmla="*/ 255693 h 380726"/>
              <a:gd name="connsiteX5" fmla="*/ 337030 w 380726"/>
              <a:gd name="connsiteY5" fmla="*/ 150128 h 380726"/>
              <a:gd name="connsiteX6" fmla="*/ 323185 w 380726"/>
              <a:gd name="connsiteY6" fmla="*/ 116381 h 380726"/>
              <a:gd name="connsiteX7" fmla="*/ 337030 w 380726"/>
              <a:gd name="connsiteY7" fmla="*/ 75713 h 380726"/>
              <a:gd name="connsiteX8" fmla="*/ 305880 w 380726"/>
              <a:gd name="connsiteY8" fmla="*/ 44562 h 380726"/>
              <a:gd name="connsiteX9" fmla="*/ 265211 w 380726"/>
              <a:gd name="connsiteY9" fmla="*/ 58407 h 380726"/>
              <a:gd name="connsiteX10" fmla="*/ 231465 w 380726"/>
              <a:gd name="connsiteY10" fmla="*/ 44562 h 380726"/>
              <a:gd name="connsiteX11" fmla="*/ 212428 w 380726"/>
              <a:gd name="connsiteY11" fmla="*/ 6490 h 380726"/>
              <a:gd name="connsiteX12" fmla="*/ 169164 w 380726"/>
              <a:gd name="connsiteY12" fmla="*/ 6490 h 380726"/>
              <a:gd name="connsiteX13" fmla="*/ 150128 w 380726"/>
              <a:gd name="connsiteY13" fmla="*/ 44562 h 380726"/>
              <a:gd name="connsiteX14" fmla="*/ 116381 w 380726"/>
              <a:gd name="connsiteY14" fmla="*/ 58407 h 380726"/>
              <a:gd name="connsiteX15" fmla="*/ 75713 w 380726"/>
              <a:gd name="connsiteY15" fmla="*/ 44562 h 380726"/>
              <a:gd name="connsiteX16" fmla="*/ 44562 w 380726"/>
              <a:gd name="connsiteY16" fmla="*/ 75713 h 380726"/>
              <a:gd name="connsiteX17" fmla="*/ 58407 w 380726"/>
              <a:gd name="connsiteY17" fmla="*/ 116381 h 380726"/>
              <a:gd name="connsiteX18" fmla="*/ 44562 w 380726"/>
              <a:gd name="connsiteY18" fmla="*/ 150128 h 380726"/>
              <a:gd name="connsiteX19" fmla="*/ 6490 w 380726"/>
              <a:gd name="connsiteY19" fmla="*/ 169164 h 380726"/>
              <a:gd name="connsiteX20" fmla="*/ 6490 w 380726"/>
              <a:gd name="connsiteY20" fmla="*/ 212428 h 380726"/>
              <a:gd name="connsiteX21" fmla="*/ 44562 w 380726"/>
              <a:gd name="connsiteY21" fmla="*/ 231465 h 380726"/>
              <a:gd name="connsiteX22" fmla="*/ 58407 w 380726"/>
              <a:gd name="connsiteY22" fmla="*/ 265211 h 380726"/>
              <a:gd name="connsiteX23" fmla="*/ 44562 w 380726"/>
              <a:gd name="connsiteY23" fmla="*/ 305880 h 380726"/>
              <a:gd name="connsiteX24" fmla="*/ 74847 w 380726"/>
              <a:gd name="connsiteY24" fmla="*/ 336165 h 380726"/>
              <a:gd name="connsiteX25" fmla="*/ 115516 w 380726"/>
              <a:gd name="connsiteY25" fmla="*/ 322320 h 380726"/>
              <a:gd name="connsiteX26" fmla="*/ 149262 w 380726"/>
              <a:gd name="connsiteY26" fmla="*/ 336165 h 380726"/>
              <a:gd name="connsiteX27" fmla="*/ 168299 w 380726"/>
              <a:gd name="connsiteY27" fmla="*/ 374237 h 380726"/>
              <a:gd name="connsiteX28" fmla="*/ 211563 w 380726"/>
              <a:gd name="connsiteY28" fmla="*/ 374237 h 380726"/>
              <a:gd name="connsiteX29" fmla="*/ 230599 w 380726"/>
              <a:gd name="connsiteY29" fmla="*/ 336165 h 380726"/>
              <a:gd name="connsiteX30" fmla="*/ 264346 w 380726"/>
              <a:gd name="connsiteY30" fmla="*/ 322320 h 380726"/>
              <a:gd name="connsiteX31" fmla="*/ 305014 w 380726"/>
              <a:gd name="connsiteY31" fmla="*/ 336165 h 380726"/>
              <a:gd name="connsiteX32" fmla="*/ 336165 w 380726"/>
              <a:gd name="connsiteY32" fmla="*/ 305880 h 380726"/>
              <a:gd name="connsiteX33" fmla="*/ 322320 w 380726"/>
              <a:gd name="connsiteY33" fmla="*/ 265211 h 380726"/>
              <a:gd name="connsiteX34" fmla="*/ 337030 w 380726"/>
              <a:gd name="connsiteY34" fmla="*/ 231465 h 380726"/>
              <a:gd name="connsiteX35" fmla="*/ 375103 w 380726"/>
              <a:gd name="connsiteY35" fmla="*/ 212428 h 380726"/>
              <a:gd name="connsiteX36" fmla="*/ 375103 w 380726"/>
              <a:gd name="connsiteY36" fmla="*/ 169164 h 380726"/>
              <a:gd name="connsiteX37" fmla="*/ 337030 w 380726"/>
              <a:gd name="connsiteY37" fmla="*/ 150128 h 38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0726" h="380726">
                <a:moveTo>
                  <a:pt x="190796" y="255693"/>
                </a:moveTo>
                <a:cubicBezTo>
                  <a:pt x="154454" y="255693"/>
                  <a:pt x="125899" y="226273"/>
                  <a:pt x="125899" y="190796"/>
                </a:cubicBezTo>
                <a:cubicBezTo>
                  <a:pt x="125899" y="155319"/>
                  <a:pt x="155319" y="125899"/>
                  <a:pt x="190796" y="125899"/>
                </a:cubicBezTo>
                <a:cubicBezTo>
                  <a:pt x="227138" y="125899"/>
                  <a:pt x="255693" y="155319"/>
                  <a:pt x="255693" y="190796"/>
                </a:cubicBezTo>
                <a:cubicBezTo>
                  <a:pt x="255693" y="226273"/>
                  <a:pt x="226273" y="255693"/>
                  <a:pt x="190796" y="255693"/>
                </a:cubicBezTo>
                <a:close/>
                <a:moveTo>
                  <a:pt x="337030" y="150128"/>
                </a:moveTo>
                <a:cubicBezTo>
                  <a:pt x="333569" y="138014"/>
                  <a:pt x="329242" y="126765"/>
                  <a:pt x="323185" y="116381"/>
                </a:cubicBezTo>
                <a:lnTo>
                  <a:pt x="337030" y="75713"/>
                </a:lnTo>
                <a:lnTo>
                  <a:pt x="305880" y="44562"/>
                </a:lnTo>
                <a:lnTo>
                  <a:pt x="265211" y="58407"/>
                </a:lnTo>
                <a:cubicBezTo>
                  <a:pt x="254827" y="52350"/>
                  <a:pt x="243579" y="48024"/>
                  <a:pt x="231465" y="44562"/>
                </a:cubicBezTo>
                <a:lnTo>
                  <a:pt x="212428" y="6490"/>
                </a:lnTo>
                <a:lnTo>
                  <a:pt x="169164" y="6490"/>
                </a:lnTo>
                <a:lnTo>
                  <a:pt x="150128" y="44562"/>
                </a:lnTo>
                <a:cubicBezTo>
                  <a:pt x="138014" y="48024"/>
                  <a:pt x="126765" y="52350"/>
                  <a:pt x="116381" y="58407"/>
                </a:cubicBezTo>
                <a:lnTo>
                  <a:pt x="75713" y="44562"/>
                </a:lnTo>
                <a:lnTo>
                  <a:pt x="44562" y="75713"/>
                </a:lnTo>
                <a:lnTo>
                  <a:pt x="58407" y="116381"/>
                </a:lnTo>
                <a:cubicBezTo>
                  <a:pt x="52350" y="126765"/>
                  <a:pt x="48024" y="138014"/>
                  <a:pt x="44562" y="150128"/>
                </a:cubicBezTo>
                <a:lnTo>
                  <a:pt x="6490" y="169164"/>
                </a:lnTo>
                <a:lnTo>
                  <a:pt x="6490" y="212428"/>
                </a:lnTo>
                <a:lnTo>
                  <a:pt x="44562" y="231465"/>
                </a:lnTo>
                <a:cubicBezTo>
                  <a:pt x="48024" y="243579"/>
                  <a:pt x="52350" y="254827"/>
                  <a:pt x="58407" y="265211"/>
                </a:cubicBezTo>
                <a:lnTo>
                  <a:pt x="44562" y="305880"/>
                </a:lnTo>
                <a:lnTo>
                  <a:pt x="74847" y="336165"/>
                </a:lnTo>
                <a:lnTo>
                  <a:pt x="115516" y="322320"/>
                </a:lnTo>
                <a:cubicBezTo>
                  <a:pt x="125899" y="328377"/>
                  <a:pt x="137148" y="332703"/>
                  <a:pt x="149262" y="336165"/>
                </a:cubicBezTo>
                <a:lnTo>
                  <a:pt x="168299" y="374237"/>
                </a:lnTo>
                <a:lnTo>
                  <a:pt x="211563" y="374237"/>
                </a:lnTo>
                <a:lnTo>
                  <a:pt x="230599" y="336165"/>
                </a:lnTo>
                <a:cubicBezTo>
                  <a:pt x="242713" y="332703"/>
                  <a:pt x="253962" y="328377"/>
                  <a:pt x="264346" y="322320"/>
                </a:cubicBezTo>
                <a:lnTo>
                  <a:pt x="305014" y="336165"/>
                </a:lnTo>
                <a:lnTo>
                  <a:pt x="336165" y="305880"/>
                </a:lnTo>
                <a:lnTo>
                  <a:pt x="322320" y="265211"/>
                </a:lnTo>
                <a:cubicBezTo>
                  <a:pt x="328377" y="254827"/>
                  <a:pt x="333569" y="242713"/>
                  <a:pt x="337030" y="231465"/>
                </a:cubicBezTo>
                <a:lnTo>
                  <a:pt x="375103" y="212428"/>
                </a:lnTo>
                <a:lnTo>
                  <a:pt x="375103" y="169164"/>
                </a:lnTo>
                <a:lnTo>
                  <a:pt x="337030" y="150128"/>
                </a:lnTo>
                <a:close/>
              </a:path>
            </a:pathLst>
          </a:custGeom>
          <a:solidFill>
            <a:schemeClr val="bg1">
              <a:lumMod val="50000"/>
            </a:schemeClr>
          </a:solidFill>
          <a:ln w="9525" cap="flat">
            <a:noFill/>
            <a:prstDash val="solid"/>
            <a:miter/>
          </a:ln>
        </p:spPr>
        <p:txBody>
          <a:bodyPr rtlCol="0" anchor="ctr"/>
          <a:lstStyle/>
          <a:p>
            <a:endParaRPr lang="en-US" sz="1765"/>
          </a:p>
        </p:txBody>
      </p:sp>
      <p:sp>
        <p:nvSpPr>
          <p:cNvPr id="13" name="Freeform: Shape 12">
            <a:extLst>
              <a:ext uri="{FF2B5EF4-FFF2-40B4-BE49-F238E27FC236}">
                <a16:creationId xmlns:a16="http://schemas.microsoft.com/office/drawing/2014/main" id="{F0F0AF39-A0BD-4567-988E-67BDCCB0AB54}"/>
              </a:ext>
            </a:extLst>
          </p:cNvPr>
          <p:cNvSpPr/>
          <p:nvPr/>
        </p:nvSpPr>
        <p:spPr>
          <a:xfrm flipV="1">
            <a:off x="4889093" y="5584568"/>
            <a:ext cx="373243" cy="373243"/>
          </a:xfrm>
          <a:custGeom>
            <a:avLst/>
            <a:gdLst>
              <a:gd name="connsiteX0" fmla="*/ 190796 w 380726"/>
              <a:gd name="connsiteY0" fmla="*/ 255693 h 380726"/>
              <a:gd name="connsiteX1" fmla="*/ 125899 w 380726"/>
              <a:gd name="connsiteY1" fmla="*/ 190796 h 380726"/>
              <a:gd name="connsiteX2" fmla="*/ 190796 w 380726"/>
              <a:gd name="connsiteY2" fmla="*/ 125899 h 380726"/>
              <a:gd name="connsiteX3" fmla="*/ 255693 w 380726"/>
              <a:gd name="connsiteY3" fmla="*/ 190796 h 380726"/>
              <a:gd name="connsiteX4" fmla="*/ 190796 w 380726"/>
              <a:gd name="connsiteY4" fmla="*/ 255693 h 380726"/>
              <a:gd name="connsiteX5" fmla="*/ 190796 w 380726"/>
              <a:gd name="connsiteY5" fmla="*/ 255693 h 380726"/>
              <a:gd name="connsiteX6" fmla="*/ 323185 w 380726"/>
              <a:gd name="connsiteY6" fmla="*/ 116381 h 380726"/>
              <a:gd name="connsiteX7" fmla="*/ 337030 w 380726"/>
              <a:gd name="connsiteY7" fmla="*/ 75713 h 380726"/>
              <a:gd name="connsiteX8" fmla="*/ 305880 w 380726"/>
              <a:gd name="connsiteY8" fmla="*/ 44562 h 380726"/>
              <a:gd name="connsiteX9" fmla="*/ 265211 w 380726"/>
              <a:gd name="connsiteY9" fmla="*/ 58407 h 380726"/>
              <a:gd name="connsiteX10" fmla="*/ 231465 w 380726"/>
              <a:gd name="connsiteY10" fmla="*/ 44562 h 380726"/>
              <a:gd name="connsiteX11" fmla="*/ 212428 w 380726"/>
              <a:gd name="connsiteY11" fmla="*/ 6490 h 380726"/>
              <a:gd name="connsiteX12" fmla="*/ 169164 w 380726"/>
              <a:gd name="connsiteY12" fmla="*/ 6490 h 380726"/>
              <a:gd name="connsiteX13" fmla="*/ 150128 w 380726"/>
              <a:gd name="connsiteY13" fmla="*/ 44562 h 380726"/>
              <a:gd name="connsiteX14" fmla="*/ 116381 w 380726"/>
              <a:gd name="connsiteY14" fmla="*/ 58407 h 380726"/>
              <a:gd name="connsiteX15" fmla="*/ 75713 w 380726"/>
              <a:gd name="connsiteY15" fmla="*/ 44562 h 380726"/>
              <a:gd name="connsiteX16" fmla="*/ 45428 w 380726"/>
              <a:gd name="connsiteY16" fmla="*/ 74847 h 380726"/>
              <a:gd name="connsiteX17" fmla="*/ 58407 w 380726"/>
              <a:gd name="connsiteY17" fmla="*/ 115516 h 380726"/>
              <a:gd name="connsiteX18" fmla="*/ 44562 w 380726"/>
              <a:gd name="connsiteY18" fmla="*/ 149262 h 380726"/>
              <a:gd name="connsiteX19" fmla="*/ 6490 w 380726"/>
              <a:gd name="connsiteY19" fmla="*/ 168299 h 380726"/>
              <a:gd name="connsiteX20" fmla="*/ 6490 w 380726"/>
              <a:gd name="connsiteY20" fmla="*/ 211563 h 380726"/>
              <a:gd name="connsiteX21" fmla="*/ 44562 w 380726"/>
              <a:gd name="connsiteY21" fmla="*/ 230599 h 380726"/>
              <a:gd name="connsiteX22" fmla="*/ 58407 w 380726"/>
              <a:gd name="connsiteY22" fmla="*/ 264346 h 380726"/>
              <a:gd name="connsiteX23" fmla="*/ 45428 w 380726"/>
              <a:gd name="connsiteY23" fmla="*/ 305014 h 380726"/>
              <a:gd name="connsiteX24" fmla="*/ 75713 w 380726"/>
              <a:gd name="connsiteY24" fmla="*/ 335299 h 380726"/>
              <a:gd name="connsiteX25" fmla="*/ 116381 w 380726"/>
              <a:gd name="connsiteY25" fmla="*/ 322320 h 380726"/>
              <a:gd name="connsiteX26" fmla="*/ 150128 w 380726"/>
              <a:gd name="connsiteY26" fmla="*/ 336165 h 380726"/>
              <a:gd name="connsiteX27" fmla="*/ 169164 w 380726"/>
              <a:gd name="connsiteY27" fmla="*/ 374237 h 380726"/>
              <a:gd name="connsiteX28" fmla="*/ 212428 w 380726"/>
              <a:gd name="connsiteY28" fmla="*/ 374237 h 380726"/>
              <a:gd name="connsiteX29" fmla="*/ 231465 w 380726"/>
              <a:gd name="connsiteY29" fmla="*/ 336165 h 380726"/>
              <a:gd name="connsiteX30" fmla="*/ 265211 w 380726"/>
              <a:gd name="connsiteY30" fmla="*/ 322320 h 380726"/>
              <a:gd name="connsiteX31" fmla="*/ 305880 w 380726"/>
              <a:gd name="connsiteY31" fmla="*/ 336165 h 380726"/>
              <a:gd name="connsiteX32" fmla="*/ 336165 w 380726"/>
              <a:gd name="connsiteY32" fmla="*/ 305014 h 380726"/>
              <a:gd name="connsiteX33" fmla="*/ 323185 w 380726"/>
              <a:gd name="connsiteY33" fmla="*/ 265211 h 380726"/>
              <a:gd name="connsiteX34" fmla="*/ 337030 w 380726"/>
              <a:gd name="connsiteY34" fmla="*/ 231465 h 380726"/>
              <a:gd name="connsiteX35" fmla="*/ 375103 w 380726"/>
              <a:gd name="connsiteY35" fmla="*/ 212428 h 380726"/>
              <a:gd name="connsiteX36" fmla="*/ 375103 w 380726"/>
              <a:gd name="connsiteY36" fmla="*/ 169164 h 380726"/>
              <a:gd name="connsiteX37" fmla="*/ 337030 w 380726"/>
              <a:gd name="connsiteY37" fmla="*/ 150128 h 380726"/>
              <a:gd name="connsiteX38" fmla="*/ 323185 w 380726"/>
              <a:gd name="connsiteY38" fmla="*/ 116381 h 38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0726" h="380726">
                <a:moveTo>
                  <a:pt x="190796" y="255693"/>
                </a:moveTo>
                <a:cubicBezTo>
                  <a:pt x="154454" y="255693"/>
                  <a:pt x="125899" y="226273"/>
                  <a:pt x="125899" y="190796"/>
                </a:cubicBezTo>
                <a:cubicBezTo>
                  <a:pt x="125899" y="154454"/>
                  <a:pt x="155319" y="125899"/>
                  <a:pt x="190796" y="125899"/>
                </a:cubicBezTo>
                <a:cubicBezTo>
                  <a:pt x="227138" y="125899"/>
                  <a:pt x="255693" y="155319"/>
                  <a:pt x="255693" y="190796"/>
                </a:cubicBezTo>
                <a:cubicBezTo>
                  <a:pt x="255693" y="226273"/>
                  <a:pt x="227138" y="255693"/>
                  <a:pt x="190796" y="255693"/>
                </a:cubicBezTo>
                <a:lnTo>
                  <a:pt x="190796" y="255693"/>
                </a:lnTo>
                <a:close/>
                <a:moveTo>
                  <a:pt x="323185" y="116381"/>
                </a:moveTo>
                <a:lnTo>
                  <a:pt x="337030" y="75713"/>
                </a:lnTo>
                <a:lnTo>
                  <a:pt x="305880" y="44562"/>
                </a:lnTo>
                <a:lnTo>
                  <a:pt x="265211" y="58407"/>
                </a:lnTo>
                <a:cubicBezTo>
                  <a:pt x="254827" y="52350"/>
                  <a:pt x="242713" y="48024"/>
                  <a:pt x="231465" y="44562"/>
                </a:cubicBezTo>
                <a:lnTo>
                  <a:pt x="212428" y="6490"/>
                </a:lnTo>
                <a:lnTo>
                  <a:pt x="169164" y="6490"/>
                </a:lnTo>
                <a:lnTo>
                  <a:pt x="150128" y="44562"/>
                </a:lnTo>
                <a:cubicBezTo>
                  <a:pt x="138014" y="48024"/>
                  <a:pt x="126765" y="52350"/>
                  <a:pt x="116381" y="58407"/>
                </a:cubicBezTo>
                <a:lnTo>
                  <a:pt x="75713" y="44562"/>
                </a:lnTo>
                <a:lnTo>
                  <a:pt x="45428" y="74847"/>
                </a:lnTo>
                <a:lnTo>
                  <a:pt x="58407" y="115516"/>
                </a:lnTo>
                <a:cubicBezTo>
                  <a:pt x="52350" y="125899"/>
                  <a:pt x="48024" y="138014"/>
                  <a:pt x="44562" y="149262"/>
                </a:cubicBezTo>
                <a:lnTo>
                  <a:pt x="6490" y="168299"/>
                </a:lnTo>
                <a:lnTo>
                  <a:pt x="6490" y="211563"/>
                </a:lnTo>
                <a:lnTo>
                  <a:pt x="44562" y="230599"/>
                </a:lnTo>
                <a:cubicBezTo>
                  <a:pt x="48024" y="242713"/>
                  <a:pt x="52350" y="253962"/>
                  <a:pt x="58407" y="264346"/>
                </a:cubicBezTo>
                <a:lnTo>
                  <a:pt x="45428" y="305014"/>
                </a:lnTo>
                <a:lnTo>
                  <a:pt x="75713" y="335299"/>
                </a:lnTo>
                <a:lnTo>
                  <a:pt x="116381" y="322320"/>
                </a:lnTo>
                <a:cubicBezTo>
                  <a:pt x="126765" y="328377"/>
                  <a:pt x="138014" y="332703"/>
                  <a:pt x="150128" y="336165"/>
                </a:cubicBezTo>
                <a:lnTo>
                  <a:pt x="169164" y="374237"/>
                </a:lnTo>
                <a:lnTo>
                  <a:pt x="212428" y="374237"/>
                </a:lnTo>
                <a:lnTo>
                  <a:pt x="231465" y="336165"/>
                </a:lnTo>
                <a:cubicBezTo>
                  <a:pt x="243579" y="332703"/>
                  <a:pt x="254827" y="328377"/>
                  <a:pt x="265211" y="322320"/>
                </a:cubicBezTo>
                <a:lnTo>
                  <a:pt x="305880" y="336165"/>
                </a:lnTo>
                <a:lnTo>
                  <a:pt x="336165" y="305014"/>
                </a:lnTo>
                <a:lnTo>
                  <a:pt x="323185" y="265211"/>
                </a:lnTo>
                <a:cubicBezTo>
                  <a:pt x="329242" y="254827"/>
                  <a:pt x="333569" y="243579"/>
                  <a:pt x="337030" y="231465"/>
                </a:cubicBezTo>
                <a:lnTo>
                  <a:pt x="375103" y="212428"/>
                </a:lnTo>
                <a:lnTo>
                  <a:pt x="375103" y="169164"/>
                </a:lnTo>
                <a:lnTo>
                  <a:pt x="337030" y="150128"/>
                </a:lnTo>
                <a:cubicBezTo>
                  <a:pt x="333569" y="138014"/>
                  <a:pt x="329242" y="126765"/>
                  <a:pt x="323185" y="116381"/>
                </a:cubicBezTo>
                <a:close/>
              </a:path>
            </a:pathLst>
          </a:custGeom>
          <a:solidFill>
            <a:schemeClr val="bg1">
              <a:lumMod val="50000"/>
            </a:schemeClr>
          </a:solidFill>
          <a:ln w="9525" cap="flat">
            <a:noFill/>
            <a:prstDash val="solid"/>
            <a:miter/>
          </a:ln>
        </p:spPr>
        <p:txBody>
          <a:bodyPr rtlCol="0" anchor="ctr"/>
          <a:lstStyle/>
          <a:p>
            <a:endParaRPr lang="en-US" sz="1765"/>
          </a:p>
        </p:txBody>
      </p:sp>
      <p:grpSp>
        <p:nvGrpSpPr>
          <p:cNvPr id="15" name="Group 14">
            <a:extLst>
              <a:ext uri="{FF2B5EF4-FFF2-40B4-BE49-F238E27FC236}">
                <a16:creationId xmlns:a16="http://schemas.microsoft.com/office/drawing/2014/main" id="{B874196F-878F-4A7B-9C84-ECEE819DFF47}"/>
              </a:ext>
            </a:extLst>
          </p:cNvPr>
          <p:cNvGrpSpPr/>
          <p:nvPr/>
        </p:nvGrpSpPr>
        <p:grpSpPr>
          <a:xfrm>
            <a:off x="9159924" y="4380932"/>
            <a:ext cx="1430461" cy="1215892"/>
            <a:chOff x="7769915" y="4672618"/>
            <a:chExt cx="914400" cy="777240"/>
          </a:xfrm>
        </p:grpSpPr>
        <p:sp>
          <p:nvSpPr>
            <p:cNvPr id="66" name="Freeform: Shape 65">
              <a:extLst>
                <a:ext uri="{FF2B5EF4-FFF2-40B4-BE49-F238E27FC236}">
                  <a16:creationId xmlns:a16="http://schemas.microsoft.com/office/drawing/2014/main" id="{104F1580-7E18-4005-B06C-CBD68EBE4D8D}"/>
                </a:ext>
              </a:extLst>
            </p:cNvPr>
            <p:cNvSpPr/>
            <p:nvPr/>
          </p:nvSpPr>
          <p:spPr>
            <a:xfrm>
              <a:off x="7769915" y="4672618"/>
              <a:ext cx="914400" cy="777240"/>
            </a:xfrm>
            <a:custGeom>
              <a:avLst/>
              <a:gdLst>
                <a:gd name="connsiteX0" fmla="*/ 282416 w 381000"/>
                <a:gd name="connsiteY0" fmla="*/ 7144 h 323850"/>
                <a:gd name="connsiteX1" fmla="*/ 98584 w 381000"/>
                <a:gd name="connsiteY1" fmla="*/ 7144 h 323850"/>
                <a:gd name="connsiteX2" fmla="*/ 7144 w 381000"/>
                <a:gd name="connsiteY2" fmla="*/ 166211 h 323850"/>
                <a:gd name="connsiteX3" fmla="*/ 98584 w 381000"/>
                <a:gd name="connsiteY3" fmla="*/ 325279 h 323850"/>
                <a:gd name="connsiteX4" fmla="*/ 282416 w 381000"/>
                <a:gd name="connsiteY4" fmla="*/ 325279 h 323850"/>
                <a:gd name="connsiteX5" fmla="*/ 373856 w 381000"/>
                <a:gd name="connsiteY5" fmla="*/ 166211 h 323850"/>
                <a:gd name="connsiteX6" fmla="*/ 282416 w 381000"/>
                <a:gd name="connsiteY6" fmla="*/ 7144 h 323850"/>
                <a:gd name="connsiteX7" fmla="*/ 283369 w 381000"/>
                <a:gd name="connsiteY7" fmla="*/ 237649 h 323850"/>
                <a:gd name="connsiteX8" fmla="*/ 258604 w 381000"/>
                <a:gd name="connsiteY8" fmla="*/ 262414 h 323850"/>
                <a:gd name="connsiteX9" fmla="*/ 123349 w 381000"/>
                <a:gd name="connsiteY9" fmla="*/ 262414 h 323850"/>
                <a:gd name="connsiteX10" fmla="*/ 98584 w 381000"/>
                <a:gd name="connsiteY10" fmla="*/ 237649 h 323850"/>
                <a:gd name="connsiteX11" fmla="*/ 98584 w 381000"/>
                <a:gd name="connsiteY11" fmla="*/ 95726 h 323850"/>
                <a:gd name="connsiteX12" fmla="*/ 123349 w 381000"/>
                <a:gd name="connsiteY12" fmla="*/ 70961 h 323850"/>
                <a:gd name="connsiteX13" fmla="*/ 223361 w 381000"/>
                <a:gd name="connsiteY13" fmla="*/ 70961 h 323850"/>
                <a:gd name="connsiteX14" fmla="*/ 242411 w 381000"/>
                <a:gd name="connsiteY14" fmla="*/ 70961 h 323850"/>
                <a:gd name="connsiteX15" fmla="*/ 245269 w 381000"/>
                <a:gd name="connsiteY15" fmla="*/ 70961 h 323850"/>
                <a:gd name="connsiteX16" fmla="*/ 283369 w 381000"/>
                <a:gd name="connsiteY16" fmla="*/ 109061 h 323850"/>
                <a:gd name="connsiteX17" fmla="*/ 283369 w 381000"/>
                <a:gd name="connsiteY17" fmla="*/ 129064 h 323850"/>
                <a:gd name="connsiteX18" fmla="*/ 283369 w 381000"/>
                <a:gd name="connsiteY18" fmla="*/ 23764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23850">
                  <a:moveTo>
                    <a:pt x="282416" y="7144"/>
                  </a:moveTo>
                  <a:lnTo>
                    <a:pt x="98584" y="7144"/>
                  </a:lnTo>
                  <a:lnTo>
                    <a:pt x="7144" y="166211"/>
                  </a:lnTo>
                  <a:lnTo>
                    <a:pt x="98584" y="325279"/>
                  </a:lnTo>
                  <a:lnTo>
                    <a:pt x="282416" y="325279"/>
                  </a:lnTo>
                  <a:lnTo>
                    <a:pt x="373856" y="166211"/>
                  </a:lnTo>
                  <a:lnTo>
                    <a:pt x="282416" y="7144"/>
                  </a:lnTo>
                  <a:close/>
                  <a:moveTo>
                    <a:pt x="283369" y="237649"/>
                  </a:moveTo>
                  <a:cubicBezTo>
                    <a:pt x="283369" y="250984"/>
                    <a:pt x="271939" y="262414"/>
                    <a:pt x="258604" y="262414"/>
                  </a:cubicBezTo>
                  <a:lnTo>
                    <a:pt x="123349" y="262414"/>
                  </a:lnTo>
                  <a:cubicBezTo>
                    <a:pt x="110014" y="262414"/>
                    <a:pt x="98584" y="250984"/>
                    <a:pt x="98584" y="237649"/>
                  </a:cubicBezTo>
                  <a:lnTo>
                    <a:pt x="98584" y="95726"/>
                  </a:lnTo>
                  <a:cubicBezTo>
                    <a:pt x="98584" y="82391"/>
                    <a:pt x="110014" y="70961"/>
                    <a:pt x="123349" y="70961"/>
                  </a:cubicBezTo>
                  <a:lnTo>
                    <a:pt x="223361" y="70961"/>
                  </a:lnTo>
                  <a:cubicBezTo>
                    <a:pt x="232886" y="70961"/>
                    <a:pt x="242411" y="70961"/>
                    <a:pt x="242411" y="70961"/>
                  </a:cubicBezTo>
                  <a:lnTo>
                    <a:pt x="245269" y="70961"/>
                  </a:lnTo>
                  <a:lnTo>
                    <a:pt x="283369" y="109061"/>
                  </a:lnTo>
                  <a:lnTo>
                    <a:pt x="283369" y="129064"/>
                  </a:lnTo>
                  <a:lnTo>
                    <a:pt x="283369" y="237649"/>
                  </a:lnTo>
                  <a:close/>
                </a:path>
              </a:pathLst>
            </a:custGeom>
            <a:solidFill>
              <a:srgbClr val="0078D7"/>
            </a:solidFill>
            <a:ln w="9525" cap="flat">
              <a:noFill/>
              <a:prstDash val="solid"/>
              <a:miter/>
            </a:ln>
          </p:spPr>
          <p:txBody>
            <a:bodyPr rtlCol="0" anchor="ctr"/>
            <a:lstStyle/>
            <a:p>
              <a:endParaRPr lang="en-US" sz="1765"/>
            </a:p>
          </p:txBody>
        </p:sp>
        <p:sp>
          <p:nvSpPr>
            <p:cNvPr id="67" name="Freeform: Shape 66">
              <a:extLst>
                <a:ext uri="{FF2B5EF4-FFF2-40B4-BE49-F238E27FC236}">
                  <a16:creationId xmlns:a16="http://schemas.microsoft.com/office/drawing/2014/main" id="{71C1B502-9C89-455B-9898-6CA91208BDDC}"/>
                </a:ext>
              </a:extLst>
            </p:cNvPr>
            <p:cNvSpPr/>
            <p:nvPr/>
          </p:nvSpPr>
          <p:spPr>
            <a:xfrm>
              <a:off x="8140247" y="5097814"/>
              <a:ext cx="68580" cy="114300"/>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2384" y="17621"/>
                    <a:pt x="22384" y="16669"/>
                    <a:pt x="22384" y="14764"/>
                  </a:cubicBezTo>
                  <a:close/>
                </a:path>
              </a:pathLst>
            </a:custGeom>
            <a:solidFill>
              <a:srgbClr val="0078D7"/>
            </a:solidFill>
            <a:ln w="9525" cap="flat">
              <a:noFill/>
              <a:prstDash val="solid"/>
              <a:miter/>
            </a:ln>
          </p:spPr>
          <p:txBody>
            <a:bodyPr rtlCol="0" anchor="ctr"/>
            <a:lstStyle/>
            <a:p>
              <a:endParaRPr lang="en-US" sz="1765"/>
            </a:p>
          </p:txBody>
        </p:sp>
        <p:sp>
          <p:nvSpPr>
            <p:cNvPr id="68" name="Freeform: Shape 67">
              <a:extLst>
                <a:ext uri="{FF2B5EF4-FFF2-40B4-BE49-F238E27FC236}">
                  <a16:creationId xmlns:a16="http://schemas.microsoft.com/office/drawing/2014/main" id="{3FE9714F-3E04-46EB-A82A-1442474DE318}"/>
                </a:ext>
              </a:extLst>
            </p:cNvPr>
            <p:cNvSpPr/>
            <p:nvPr/>
          </p:nvSpPr>
          <p:spPr>
            <a:xfrm>
              <a:off x="8243118" y="4919506"/>
              <a:ext cx="68580" cy="114300"/>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3336" y="18574"/>
                    <a:pt x="23336" y="16669"/>
                    <a:pt x="22384" y="14764"/>
                  </a:cubicBezTo>
                  <a:close/>
                </a:path>
              </a:pathLst>
            </a:custGeom>
            <a:solidFill>
              <a:srgbClr val="0078D7"/>
            </a:solidFill>
            <a:ln w="9525" cap="flat">
              <a:noFill/>
              <a:prstDash val="solid"/>
              <a:miter/>
            </a:ln>
          </p:spPr>
          <p:txBody>
            <a:bodyPr rtlCol="0" anchor="ctr"/>
            <a:lstStyle/>
            <a:p>
              <a:endParaRPr lang="en-US" sz="1765"/>
            </a:p>
          </p:txBody>
        </p:sp>
        <p:sp>
          <p:nvSpPr>
            <p:cNvPr id="69" name="Freeform: Shape 68">
              <a:extLst>
                <a:ext uri="{FF2B5EF4-FFF2-40B4-BE49-F238E27FC236}">
                  <a16:creationId xmlns:a16="http://schemas.microsoft.com/office/drawing/2014/main" id="{6FA51759-4E3B-4872-A8F7-DA59B449786D}"/>
                </a:ext>
              </a:extLst>
            </p:cNvPr>
            <p:cNvSpPr/>
            <p:nvPr/>
          </p:nvSpPr>
          <p:spPr>
            <a:xfrm>
              <a:off x="8021375" y="4857783"/>
              <a:ext cx="411480" cy="411480"/>
            </a:xfrm>
            <a:custGeom>
              <a:avLst/>
              <a:gdLst>
                <a:gd name="connsiteX0" fmla="*/ 133826 w 171450"/>
                <a:gd name="connsiteY0" fmla="*/ 7144 h 171450"/>
                <a:gd name="connsiteX1" fmla="*/ 118586 w 171450"/>
                <a:gd name="connsiteY1" fmla="*/ 7144 h 171450"/>
                <a:gd name="connsiteX2" fmla="*/ 18574 w 171450"/>
                <a:gd name="connsiteY2" fmla="*/ 7144 h 171450"/>
                <a:gd name="connsiteX3" fmla="*/ 7144 w 171450"/>
                <a:gd name="connsiteY3" fmla="*/ 18574 h 171450"/>
                <a:gd name="connsiteX4" fmla="*/ 7144 w 171450"/>
                <a:gd name="connsiteY4" fmla="*/ 160496 h 171450"/>
                <a:gd name="connsiteX5" fmla="*/ 18574 w 171450"/>
                <a:gd name="connsiteY5" fmla="*/ 171926 h 171450"/>
                <a:gd name="connsiteX6" fmla="*/ 153829 w 171450"/>
                <a:gd name="connsiteY6" fmla="*/ 171926 h 171450"/>
                <a:gd name="connsiteX7" fmla="*/ 165259 w 171450"/>
                <a:gd name="connsiteY7" fmla="*/ 160496 h 171450"/>
                <a:gd name="connsiteX8" fmla="*/ 165259 w 171450"/>
                <a:gd name="connsiteY8" fmla="*/ 38576 h 171450"/>
                <a:gd name="connsiteX9" fmla="*/ 134779 w 171450"/>
                <a:gd name="connsiteY9" fmla="*/ 38576 h 171450"/>
                <a:gd name="connsiteX10" fmla="*/ 134779 w 171450"/>
                <a:gd name="connsiteY10" fmla="*/ 7144 h 171450"/>
                <a:gd name="connsiteX11" fmla="*/ 49054 w 171450"/>
                <a:gd name="connsiteY11" fmla="*/ 35719 h 171450"/>
                <a:gd name="connsiteX12" fmla="*/ 49054 w 171450"/>
                <a:gd name="connsiteY12" fmla="*/ 34766 h 171450"/>
                <a:gd name="connsiteX13" fmla="*/ 49054 w 171450"/>
                <a:gd name="connsiteY13" fmla="*/ 33814 h 171450"/>
                <a:gd name="connsiteX14" fmla="*/ 50006 w 171450"/>
                <a:gd name="connsiteY14" fmla="*/ 32861 h 171450"/>
                <a:gd name="connsiteX15" fmla="*/ 61436 w 171450"/>
                <a:gd name="connsiteY15" fmla="*/ 25241 h 171450"/>
                <a:gd name="connsiteX16" fmla="*/ 62389 w 171450"/>
                <a:gd name="connsiteY16" fmla="*/ 25241 h 171450"/>
                <a:gd name="connsiteX17" fmla="*/ 63341 w 171450"/>
                <a:gd name="connsiteY17" fmla="*/ 25241 h 171450"/>
                <a:gd name="connsiteX18" fmla="*/ 64294 w 171450"/>
                <a:gd name="connsiteY18" fmla="*/ 25241 h 171450"/>
                <a:gd name="connsiteX19" fmla="*/ 66199 w 171450"/>
                <a:gd name="connsiteY19" fmla="*/ 25241 h 171450"/>
                <a:gd name="connsiteX20" fmla="*/ 69056 w 171450"/>
                <a:gd name="connsiteY20" fmla="*/ 25241 h 171450"/>
                <a:gd name="connsiteX21" fmla="*/ 70961 w 171450"/>
                <a:gd name="connsiteY21" fmla="*/ 25241 h 171450"/>
                <a:gd name="connsiteX22" fmla="*/ 71914 w 171450"/>
                <a:gd name="connsiteY22" fmla="*/ 25241 h 171450"/>
                <a:gd name="connsiteX23" fmla="*/ 71914 w 171450"/>
                <a:gd name="connsiteY23" fmla="*/ 26194 h 171450"/>
                <a:gd name="connsiteX24" fmla="*/ 71914 w 171450"/>
                <a:gd name="connsiteY24" fmla="*/ 70961 h 171450"/>
                <a:gd name="connsiteX25" fmla="*/ 80486 w 171450"/>
                <a:gd name="connsiteY25" fmla="*/ 70961 h 171450"/>
                <a:gd name="connsiteX26" fmla="*/ 81439 w 171450"/>
                <a:gd name="connsiteY26" fmla="*/ 70961 h 171450"/>
                <a:gd name="connsiteX27" fmla="*/ 82391 w 171450"/>
                <a:gd name="connsiteY27" fmla="*/ 71914 h 171450"/>
                <a:gd name="connsiteX28" fmla="*/ 82391 w 171450"/>
                <a:gd name="connsiteY28" fmla="*/ 72866 h 171450"/>
                <a:gd name="connsiteX29" fmla="*/ 82391 w 171450"/>
                <a:gd name="connsiteY29" fmla="*/ 74771 h 171450"/>
                <a:gd name="connsiteX30" fmla="*/ 82391 w 171450"/>
                <a:gd name="connsiteY30" fmla="*/ 76676 h 171450"/>
                <a:gd name="connsiteX31" fmla="*/ 82391 w 171450"/>
                <a:gd name="connsiteY31" fmla="*/ 77629 h 171450"/>
                <a:gd name="connsiteX32" fmla="*/ 81439 w 171450"/>
                <a:gd name="connsiteY32" fmla="*/ 78581 h 171450"/>
                <a:gd name="connsiteX33" fmla="*/ 80486 w 171450"/>
                <a:gd name="connsiteY33" fmla="*/ 78581 h 171450"/>
                <a:gd name="connsiteX34" fmla="*/ 50959 w 171450"/>
                <a:gd name="connsiteY34" fmla="*/ 78581 h 171450"/>
                <a:gd name="connsiteX35" fmla="*/ 50006 w 171450"/>
                <a:gd name="connsiteY35" fmla="*/ 78581 h 171450"/>
                <a:gd name="connsiteX36" fmla="*/ 49054 w 171450"/>
                <a:gd name="connsiteY36" fmla="*/ 77629 h 171450"/>
                <a:gd name="connsiteX37" fmla="*/ 49054 w 171450"/>
                <a:gd name="connsiteY37" fmla="*/ 76676 h 171450"/>
                <a:gd name="connsiteX38" fmla="*/ 49054 w 171450"/>
                <a:gd name="connsiteY38" fmla="*/ 74771 h 171450"/>
                <a:gd name="connsiteX39" fmla="*/ 49054 w 171450"/>
                <a:gd name="connsiteY39" fmla="*/ 72866 h 171450"/>
                <a:gd name="connsiteX40" fmla="*/ 49054 w 171450"/>
                <a:gd name="connsiteY40" fmla="*/ 71914 h 171450"/>
                <a:gd name="connsiteX41" fmla="*/ 50006 w 171450"/>
                <a:gd name="connsiteY41" fmla="*/ 70961 h 171450"/>
                <a:gd name="connsiteX42" fmla="*/ 50959 w 171450"/>
                <a:gd name="connsiteY42" fmla="*/ 70961 h 171450"/>
                <a:gd name="connsiteX43" fmla="*/ 61436 w 171450"/>
                <a:gd name="connsiteY43" fmla="*/ 70961 h 171450"/>
                <a:gd name="connsiteX44" fmla="*/ 61436 w 171450"/>
                <a:gd name="connsiteY44" fmla="*/ 35719 h 171450"/>
                <a:gd name="connsiteX45" fmla="*/ 52864 w 171450"/>
                <a:gd name="connsiteY45" fmla="*/ 40481 h 171450"/>
                <a:gd name="connsiteX46" fmla="*/ 50959 w 171450"/>
                <a:gd name="connsiteY46" fmla="*/ 41434 h 171450"/>
                <a:gd name="connsiteX47" fmla="*/ 50006 w 171450"/>
                <a:gd name="connsiteY47" fmla="*/ 41434 h 171450"/>
                <a:gd name="connsiteX48" fmla="*/ 49054 w 171450"/>
                <a:gd name="connsiteY48" fmla="*/ 40481 h 171450"/>
                <a:gd name="connsiteX49" fmla="*/ 49054 w 171450"/>
                <a:gd name="connsiteY49" fmla="*/ 37624 h 171450"/>
                <a:gd name="connsiteX50" fmla="*/ 49054 w 171450"/>
                <a:gd name="connsiteY50" fmla="*/ 35719 h 171450"/>
                <a:gd name="connsiteX51" fmla="*/ 82391 w 171450"/>
                <a:gd name="connsiteY51" fmla="*/ 137636 h 171450"/>
                <a:gd name="connsiteX52" fmla="*/ 78581 w 171450"/>
                <a:gd name="connsiteY52" fmla="*/ 146209 h 171450"/>
                <a:gd name="connsiteX53" fmla="*/ 72866 w 171450"/>
                <a:gd name="connsiteY53" fmla="*/ 151924 h 171450"/>
                <a:gd name="connsiteX54" fmla="*/ 63341 w 171450"/>
                <a:gd name="connsiteY54" fmla="*/ 153829 h 171450"/>
                <a:gd name="connsiteX55" fmla="*/ 53816 w 171450"/>
                <a:gd name="connsiteY55" fmla="*/ 151924 h 171450"/>
                <a:gd name="connsiteX56" fmla="*/ 48101 w 171450"/>
                <a:gd name="connsiteY56" fmla="*/ 146209 h 171450"/>
                <a:gd name="connsiteX57" fmla="*/ 45244 w 171450"/>
                <a:gd name="connsiteY57" fmla="*/ 137636 h 171450"/>
                <a:gd name="connsiteX58" fmla="*/ 44291 w 171450"/>
                <a:gd name="connsiteY58" fmla="*/ 126206 h 171450"/>
                <a:gd name="connsiteX59" fmla="*/ 45244 w 171450"/>
                <a:gd name="connsiteY59" fmla="*/ 114776 h 171450"/>
                <a:gd name="connsiteX60" fmla="*/ 49054 w 171450"/>
                <a:gd name="connsiteY60" fmla="*/ 106204 h 171450"/>
                <a:gd name="connsiteX61" fmla="*/ 54769 w 171450"/>
                <a:gd name="connsiteY61" fmla="*/ 100489 h 171450"/>
                <a:gd name="connsiteX62" fmla="*/ 64294 w 171450"/>
                <a:gd name="connsiteY62" fmla="*/ 98584 h 171450"/>
                <a:gd name="connsiteX63" fmla="*/ 73819 w 171450"/>
                <a:gd name="connsiteY63" fmla="*/ 100489 h 171450"/>
                <a:gd name="connsiteX64" fmla="*/ 79534 w 171450"/>
                <a:gd name="connsiteY64" fmla="*/ 106204 h 171450"/>
                <a:gd name="connsiteX65" fmla="*/ 82391 w 171450"/>
                <a:gd name="connsiteY65" fmla="*/ 114776 h 171450"/>
                <a:gd name="connsiteX66" fmla="*/ 83344 w 171450"/>
                <a:gd name="connsiteY66" fmla="*/ 126206 h 171450"/>
                <a:gd name="connsiteX67" fmla="*/ 82391 w 171450"/>
                <a:gd name="connsiteY67" fmla="*/ 137636 h 171450"/>
                <a:gd name="connsiteX68" fmla="*/ 125254 w 171450"/>
                <a:gd name="connsiteY68" fmla="*/ 150971 h 171450"/>
                <a:gd name="connsiteX69" fmla="*/ 125254 w 171450"/>
                <a:gd name="connsiteY69" fmla="*/ 151924 h 171450"/>
                <a:gd name="connsiteX70" fmla="*/ 124301 w 171450"/>
                <a:gd name="connsiteY70" fmla="*/ 152876 h 171450"/>
                <a:gd name="connsiteX71" fmla="*/ 123349 w 171450"/>
                <a:gd name="connsiteY71" fmla="*/ 152876 h 171450"/>
                <a:gd name="connsiteX72" fmla="*/ 93821 w 171450"/>
                <a:gd name="connsiteY72" fmla="*/ 152876 h 171450"/>
                <a:gd name="connsiteX73" fmla="*/ 92869 w 171450"/>
                <a:gd name="connsiteY73" fmla="*/ 152876 h 171450"/>
                <a:gd name="connsiteX74" fmla="*/ 91916 w 171450"/>
                <a:gd name="connsiteY74" fmla="*/ 151924 h 171450"/>
                <a:gd name="connsiteX75" fmla="*/ 91916 w 171450"/>
                <a:gd name="connsiteY75" fmla="*/ 150971 h 171450"/>
                <a:gd name="connsiteX76" fmla="*/ 91916 w 171450"/>
                <a:gd name="connsiteY76" fmla="*/ 149066 h 171450"/>
                <a:gd name="connsiteX77" fmla="*/ 91916 w 171450"/>
                <a:gd name="connsiteY77" fmla="*/ 147161 h 171450"/>
                <a:gd name="connsiteX78" fmla="*/ 91916 w 171450"/>
                <a:gd name="connsiteY78" fmla="*/ 146209 h 171450"/>
                <a:gd name="connsiteX79" fmla="*/ 92869 w 171450"/>
                <a:gd name="connsiteY79" fmla="*/ 145256 h 171450"/>
                <a:gd name="connsiteX80" fmla="*/ 93821 w 171450"/>
                <a:gd name="connsiteY80" fmla="*/ 145256 h 171450"/>
                <a:gd name="connsiteX81" fmla="*/ 104299 w 171450"/>
                <a:gd name="connsiteY81" fmla="*/ 145256 h 171450"/>
                <a:gd name="connsiteX82" fmla="*/ 104299 w 171450"/>
                <a:gd name="connsiteY82" fmla="*/ 110014 h 171450"/>
                <a:gd name="connsiteX83" fmla="*/ 95726 w 171450"/>
                <a:gd name="connsiteY83" fmla="*/ 114776 h 171450"/>
                <a:gd name="connsiteX84" fmla="*/ 93821 w 171450"/>
                <a:gd name="connsiteY84" fmla="*/ 115729 h 171450"/>
                <a:gd name="connsiteX85" fmla="*/ 92869 w 171450"/>
                <a:gd name="connsiteY85" fmla="*/ 115729 h 171450"/>
                <a:gd name="connsiteX86" fmla="*/ 91916 w 171450"/>
                <a:gd name="connsiteY86" fmla="*/ 114776 h 171450"/>
                <a:gd name="connsiteX87" fmla="*/ 91916 w 171450"/>
                <a:gd name="connsiteY87" fmla="*/ 111919 h 171450"/>
                <a:gd name="connsiteX88" fmla="*/ 91916 w 171450"/>
                <a:gd name="connsiteY88" fmla="*/ 110014 h 171450"/>
                <a:gd name="connsiteX89" fmla="*/ 91916 w 171450"/>
                <a:gd name="connsiteY89" fmla="*/ 109061 h 171450"/>
                <a:gd name="connsiteX90" fmla="*/ 91916 w 171450"/>
                <a:gd name="connsiteY90" fmla="*/ 108109 h 171450"/>
                <a:gd name="connsiteX91" fmla="*/ 92869 w 171450"/>
                <a:gd name="connsiteY91" fmla="*/ 107156 h 171450"/>
                <a:gd name="connsiteX92" fmla="*/ 104299 w 171450"/>
                <a:gd name="connsiteY92" fmla="*/ 99536 h 171450"/>
                <a:gd name="connsiteX93" fmla="*/ 105251 w 171450"/>
                <a:gd name="connsiteY93" fmla="*/ 99536 h 171450"/>
                <a:gd name="connsiteX94" fmla="*/ 106204 w 171450"/>
                <a:gd name="connsiteY94" fmla="*/ 99536 h 171450"/>
                <a:gd name="connsiteX95" fmla="*/ 107156 w 171450"/>
                <a:gd name="connsiteY95" fmla="*/ 99536 h 171450"/>
                <a:gd name="connsiteX96" fmla="*/ 109061 w 171450"/>
                <a:gd name="connsiteY96" fmla="*/ 99536 h 171450"/>
                <a:gd name="connsiteX97" fmla="*/ 111919 w 171450"/>
                <a:gd name="connsiteY97" fmla="*/ 99536 h 171450"/>
                <a:gd name="connsiteX98" fmla="*/ 113824 w 171450"/>
                <a:gd name="connsiteY98" fmla="*/ 99536 h 171450"/>
                <a:gd name="connsiteX99" fmla="*/ 114776 w 171450"/>
                <a:gd name="connsiteY99" fmla="*/ 99536 h 171450"/>
                <a:gd name="connsiteX100" fmla="*/ 114776 w 171450"/>
                <a:gd name="connsiteY100" fmla="*/ 100489 h 171450"/>
                <a:gd name="connsiteX101" fmla="*/ 114776 w 171450"/>
                <a:gd name="connsiteY101" fmla="*/ 145256 h 171450"/>
                <a:gd name="connsiteX102" fmla="*/ 123349 w 171450"/>
                <a:gd name="connsiteY102" fmla="*/ 145256 h 171450"/>
                <a:gd name="connsiteX103" fmla="*/ 124301 w 171450"/>
                <a:gd name="connsiteY103" fmla="*/ 145256 h 171450"/>
                <a:gd name="connsiteX104" fmla="*/ 125254 w 171450"/>
                <a:gd name="connsiteY104" fmla="*/ 146209 h 171450"/>
                <a:gd name="connsiteX105" fmla="*/ 125254 w 171450"/>
                <a:gd name="connsiteY105" fmla="*/ 147161 h 171450"/>
                <a:gd name="connsiteX106" fmla="*/ 125254 w 171450"/>
                <a:gd name="connsiteY106" fmla="*/ 149066 h 171450"/>
                <a:gd name="connsiteX107" fmla="*/ 125254 w 171450"/>
                <a:gd name="connsiteY107" fmla="*/ 150971 h 171450"/>
                <a:gd name="connsiteX108" fmla="*/ 126206 w 171450"/>
                <a:gd name="connsiteY108" fmla="*/ 63341 h 171450"/>
                <a:gd name="connsiteX109" fmla="*/ 122396 w 171450"/>
                <a:gd name="connsiteY109" fmla="*/ 71914 h 171450"/>
                <a:gd name="connsiteX110" fmla="*/ 116681 w 171450"/>
                <a:gd name="connsiteY110" fmla="*/ 77629 h 171450"/>
                <a:gd name="connsiteX111" fmla="*/ 107156 w 171450"/>
                <a:gd name="connsiteY111" fmla="*/ 79534 h 171450"/>
                <a:gd name="connsiteX112" fmla="*/ 97631 w 171450"/>
                <a:gd name="connsiteY112" fmla="*/ 77629 h 171450"/>
                <a:gd name="connsiteX113" fmla="*/ 91916 w 171450"/>
                <a:gd name="connsiteY113" fmla="*/ 71914 h 171450"/>
                <a:gd name="connsiteX114" fmla="*/ 89059 w 171450"/>
                <a:gd name="connsiteY114" fmla="*/ 63341 h 171450"/>
                <a:gd name="connsiteX115" fmla="*/ 88106 w 171450"/>
                <a:gd name="connsiteY115" fmla="*/ 51911 h 171450"/>
                <a:gd name="connsiteX116" fmla="*/ 89059 w 171450"/>
                <a:gd name="connsiteY116" fmla="*/ 40481 h 171450"/>
                <a:gd name="connsiteX117" fmla="*/ 92869 w 171450"/>
                <a:gd name="connsiteY117" fmla="*/ 31909 h 171450"/>
                <a:gd name="connsiteX118" fmla="*/ 98584 w 171450"/>
                <a:gd name="connsiteY118" fmla="*/ 26194 h 171450"/>
                <a:gd name="connsiteX119" fmla="*/ 108109 w 171450"/>
                <a:gd name="connsiteY119" fmla="*/ 24289 h 171450"/>
                <a:gd name="connsiteX120" fmla="*/ 117634 w 171450"/>
                <a:gd name="connsiteY120" fmla="*/ 26194 h 171450"/>
                <a:gd name="connsiteX121" fmla="*/ 123349 w 171450"/>
                <a:gd name="connsiteY121" fmla="*/ 31909 h 171450"/>
                <a:gd name="connsiteX122" fmla="*/ 126206 w 171450"/>
                <a:gd name="connsiteY122" fmla="*/ 40481 h 171450"/>
                <a:gd name="connsiteX123" fmla="*/ 127159 w 171450"/>
                <a:gd name="connsiteY123" fmla="*/ 51911 h 171450"/>
                <a:gd name="connsiteX124" fmla="*/ 126206 w 171450"/>
                <a:gd name="connsiteY124" fmla="*/ 6334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1450" h="171450">
                  <a:moveTo>
                    <a:pt x="133826" y="7144"/>
                  </a:moveTo>
                  <a:cubicBezTo>
                    <a:pt x="130016" y="7144"/>
                    <a:pt x="124301" y="7144"/>
                    <a:pt x="118586" y="7144"/>
                  </a:cubicBezTo>
                  <a:lnTo>
                    <a:pt x="18574" y="7144"/>
                  </a:lnTo>
                  <a:cubicBezTo>
                    <a:pt x="11906" y="7144"/>
                    <a:pt x="7144" y="11906"/>
                    <a:pt x="7144" y="18574"/>
                  </a:cubicBezTo>
                  <a:lnTo>
                    <a:pt x="7144" y="160496"/>
                  </a:lnTo>
                  <a:cubicBezTo>
                    <a:pt x="7144" y="167164"/>
                    <a:pt x="11906" y="171926"/>
                    <a:pt x="18574" y="171926"/>
                  </a:cubicBezTo>
                  <a:lnTo>
                    <a:pt x="153829" y="171926"/>
                  </a:lnTo>
                  <a:cubicBezTo>
                    <a:pt x="159544" y="171926"/>
                    <a:pt x="165259" y="167164"/>
                    <a:pt x="165259" y="160496"/>
                  </a:cubicBezTo>
                  <a:lnTo>
                    <a:pt x="165259" y="38576"/>
                  </a:lnTo>
                  <a:lnTo>
                    <a:pt x="134779" y="38576"/>
                  </a:lnTo>
                  <a:lnTo>
                    <a:pt x="134779" y="7144"/>
                  </a:lnTo>
                  <a:close/>
                  <a:moveTo>
                    <a:pt x="49054" y="35719"/>
                  </a:moveTo>
                  <a:cubicBezTo>
                    <a:pt x="49054" y="35719"/>
                    <a:pt x="49054" y="34766"/>
                    <a:pt x="49054" y="34766"/>
                  </a:cubicBezTo>
                  <a:cubicBezTo>
                    <a:pt x="49054" y="34766"/>
                    <a:pt x="49054" y="33814"/>
                    <a:pt x="49054" y="33814"/>
                  </a:cubicBezTo>
                  <a:cubicBezTo>
                    <a:pt x="49054" y="33814"/>
                    <a:pt x="49054" y="33814"/>
                    <a:pt x="50006" y="32861"/>
                  </a:cubicBezTo>
                  <a:lnTo>
                    <a:pt x="61436" y="25241"/>
                  </a:lnTo>
                  <a:cubicBezTo>
                    <a:pt x="61436" y="25241"/>
                    <a:pt x="61436" y="25241"/>
                    <a:pt x="62389" y="25241"/>
                  </a:cubicBezTo>
                  <a:cubicBezTo>
                    <a:pt x="62389" y="25241"/>
                    <a:pt x="63341" y="25241"/>
                    <a:pt x="63341" y="25241"/>
                  </a:cubicBezTo>
                  <a:cubicBezTo>
                    <a:pt x="63341" y="25241"/>
                    <a:pt x="64294" y="25241"/>
                    <a:pt x="64294" y="25241"/>
                  </a:cubicBezTo>
                  <a:cubicBezTo>
                    <a:pt x="65246" y="25241"/>
                    <a:pt x="65246" y="25241"/>
                    <a:pt x="66199" y="25241"/>
                  </a:cubicBezTo>
                  <a:cubicBezTo>
                    <a:pt x="67151" y="25241"/>
                    <a:pt x="68104" y="25241"/>
                    <a:pt x="69056" y="25241"/>
                  </a:cubicBezTo>
                  <a:cubicBezTo>
                    <a:pt x="70009" y="25241"/>
                    <a:pt x="70009" y="25241"/>
                    <a:pt x="70961" y="25241"/>
                  </a:cubicBezTo>
                  <a:cubicBezTo>
                    <a:pt x="70961" y="25241"/>
                    <a:pt x="71914" y="25241"/>
                    <a:pt x="71914" y="25241"/>
                  </a:cubicBezTo>
                  <a:cubicBezTo>
                    <a:pt x="71914" y="25241"/>
                    <a:pt x="71914" y="25241"/>
                    <a:pt x="71914" y="26194"/>
                  </a:cubicBezTo>
                  <a:lnTo>
                    <a:pt x="71914" y="70961"/>
                  </a:lnTo>
                  <a:lnTo>
                    <a:pt x="80486" y="70961"/>
                  </a:lnTo>
                  <a:cubicBezTo>
                    <a:pt x="80486" y="70961"/>
                    <a:pt x="81439" y="70961"/>
                    <a:pt x="81439" y="70961"/>
                  </a:cubicBezTo>
                  <a:cubicBezTo>
                    <a:pt x="81439" y="70961"/>
                    <a:pt x="81439" y="70961"/>
                    <a:pt x="82391" y="71914"/>
                  </a:cubicBezTo>
                  <a:cubicBezTo>
                    <a:pt x="83344" y="72866"/>
                    <a:pt x="82391" y="72866"/>
                    <a:pt x="82391" y="72866"/>
                  </a:cubicBezTo>
                  <a:cubicBezTo>
                    <a:pt x="82391" y="73819"/>
                    <a:pt x="82391" y="73819"/>
                    <a:pt x="82391" y="74771"/>
                  </a:cubicBezTo>
                  <a:cubicBezTo>
                    <a:pt x="82391" y="75724"/>
                    <a:pt x="82391" y="76676"/>
                    <a:pt x="82391" y="76676"/>
                  </a:cubicBezTo>
                  <a:cubicBezTo>
                    <a:pt x="82391" y="77629"/>
                    <a:pt x="82391" y="77629"/>
                    <a:pt x="82391" y="77629"/>
                  </a:cubicBezTo>
                  <a:cubicBezTo>
                    <a:pt x="82391" y="77629"/>
                    <a:pt x="82391" y="78581"/>
                    <a:pt x="81439" y="78581"/>
                  </a:cubicBezTo>
                  <a:cubicBezTo>
                    <a:pt x="81439" y="78581"/>
                    <a:pt x="81439" y="78581"/>
                    <a:pt x="80486" y="78581"/>
                  </a:cubicBezTo>
                  <a:lnTo>
                    <a:pt x="50959" y="78581"/>
                  </a:lnTo>
                  <a:cubicBezTo>
                    <a:pt x="50959" y="78581"/>
                    <a:pt x="50959" y="78581"/>
                    <a:pt x="50006" y="78581"/>
                  </a:cubicBezTo>
                  <a:cubicBezTo>
                    <a:pt x="50006" y="78581"/>
                    <a:pt x="50006" y="78581"/>
                    <a:pt x="49054" y="77629"/>
                  </a:cubicBezTo>
                  <a:cubicBezTo>
                    <a:pt x="49054" y="77629"/>
                    <a:pt x="49054" y="76676"/>
                    <a:pt x="49054" y="76676"/>
                  </a:cubicBezTo>
                  <a:cubicBezTo>
                    <a:pt x="49054" y="75724"/>
                    <a:pt x="49054" y="75724"/>
                    <a:pt x="49054" y="74771"/>
                  </a:cubicBezTo>
                  <a:cubicBezTo>
                    <a:pt x="49054" y="73819"/>
                    <a:pt x="49054" y="72866"/>
                    <a:pt x="49054" y="72866"/>
                  </a:cubicBezTo>
                  <a:cubicBezTo>
                    <a:pt x="49054" y="71914"/>
                    <a:pt x="49054" y="71914"/>
                    <a:pt x="49054" y="71914"/>
                  </a:cubicBezTo>
                  <a:cubicBezTo>
                    <a:pt x="49054" y="71914"/>
                    <a:pt x="49054" y="70961"/>
                    <a:pt x="50006" y="70961"/>
                  </a:cubicBezTo>
                  <a:cubicBezTo>
                    <a:pt x="50006" y="70961"/>
                    <a:pt x="50006" y="70961"/>
                    <a:pt x="50959" y="70961"/>
                  </a:cubicBezTo>
                  <a:lnTo>
                    <a:pt x="61436" y="70961"/>
                  </a:lnTo>
                  <a:lnTo>
                    <a:pt x="61436" y="35719"/>
                  </a:lnTo>
                  <a:lnTo>
                    <a:pt x="52864" y="40481"/>
                  </a:lnTo>
                  <a:cubicBezTo>
                    <a:pt x="51911" y="40481"/>
                    <a:pt x="51911" y="41434"/>
                    <a:pt x="50959" y="41434"/>
                  </a:cubicBezTo>
                  <a:cubicBezTo>
                    <a:pt x="50959" y="41434"/>
                    <a:pt x="50006" y="41434"/>
                    <a:pt x="50006" y="41434"/>
                  </a:cubicBezTo>
                  <a:cubicBezTo>
                    <a:pt x="50006" y="41434"/>
                    <a:pt x="50006" y="40481"/>
                    <a:pt x="49054" y="40481"/>
                  </a:cubicBezTo>
                  <a:cubicBezTo>
                    <a:pt x="49054" y="39529"/>
                    <a:pt x="49054" y="39529"/>
                    <a:pt x="49054" y="37624"/>
                  </a:cubicBezTo>
                  <a:cubicBezTo>
                    <a:pt x="49054" y="36671"/>
                    <a:pt x="49054" y="35719"/>
                    <a:pt x="49054" y="35719"/>
                  </a:cubicBezTo>
                  <a:close/>
                  <a:moveTo>
                    <a:pt x="82391" y="137636"/>
                  </a:moveTo>
                  <a:cubicBezTo>
                    <a:pt x="81439" y="141446"/>
                    <a:pt x="80486" y="144304"/>
                    <a:pt x="78581" y="146209"/>
                  </a:cubicBezTo>
                  <a:cubicBezTo>
                    <a:pt x="76676" y="149066"/>
                    <a:pt x="74771" y="150971"/>
                    <a:pt x="72866" y="151924"/>
                  </a:cubicBezTo>
                  <a:cubicBezTo>
                    <a:pt x="70009" y="152876"/>
                    <a:pt x="67151" y="153829"/>
                    <a:pt x="63341" y="153829"/>
                  </a:cubicBezTo>
                  <a:cubicBezTo>
                    <a:pt x="59531" y="153829"/>
                    <a:pt x="56674" y="152876"/>
                    <a:pt x="53816" y="151924"/>
                  </a:cubicBezTo>
                  <a:cubicBezTo>
                    <a:pt x="50959" y="150971"/>
                    <a:pt x="49054" y="149066"/>
                    <a:pt x="48101" y="146209"/>
                  </a:cubicBezTo>
                  <a:cubicBezTo>
                    <a:pt x="47149" y="143351"/>
                    <a:pt x="45244" y="140494"/>
                    <a:pt x="45244" y="137636"/>
                  </a:cubicBezTo>
                  <a:cubicBezTo>
                    <a:pt x="44291" y="133826"/>
                    <a:pt x="44291" y="130016"/>
                    <a:pt x="44291" y="126206"/>
                  </a:cubicBezTo>
                  <a:cubicBezTo>
                    <a:pt x="44291" y="121444"/>
                    <a:pt x="44291" y="117634"/>
                    <a:pt x="45244" y="114776"/>
                  </a:cubicBezTo>
                  <a:cubicBezTo>
                    <a:pt x="46196" y="110966"/>
                    <a:pt x="47149" y="108109"/>
                    <a:pt x="49054" y="106204"/>
                  </a:cubicBezTo>
                  <a:cubicBezTo>
                    <a:pt x="50959" y="104299"/>
                    <a:pt x="52864" y="101441"/>
                    <a:pt x="54769" y="100489"/>
                  </a:cubicBezTo>
                  <a:cubicBezTo>
                    <a:pt x="57626" y="99536"/>
                    <a:pt x="60484" y="98584"/>
                    <a:pt x="64294" y="98584"/>
                  </a:cubicBezTo>
                  <a:cubicBezTo>
                    <a:pt x="68104" y="98584"/>
                    <a:pt x="70961" y="99536"/>
                    <a:pt x="73819" y="100489"/>
                  </a:cubicBezTo>
                  <a:cubicBezTo>
                    <a:pt x="76676" y="101441"/>
                    <a:pt x="78581" y="103346"/>
                    <a:pt x="79534" y="106204"/>
                  </a:cubicBezTo>
                  <a:cubicBezTo>
                    <a:pt x="80486" y="109061"/>
                    <a:pt x="82391" y="111919"/>
                    <a:pt x="82391" y="114776"/>
                  </a:cubicBezTo>
                  <a:cubicBezTo>
                    <a:pt x="83344" y="118586"/>
                    <a:pt x="83344" y="122396"/>
                    <a:pt x="83344" y="126206"/>
                  </a:cubicBezTo>
                  <a:cubicBezTo>
                    <a:pt x="83344" y="130969"/>
                    <a:pt x="83344" y="134779"/>
                    <a:pt x="82391" y="137636"/>
                  </a:cubicBezTo>
                  <a:close/>
                  <a:moveTo>
                    <a:pt x="125254" y="150971"/>
                  </a:moveTo>
                  <a:cubicBezTo>
                    <a:pt x="125254" y="151924"/>
                    <a:pt x="125254" y="151924"/>
                    <a:pt x="125254" y="151924"/>
                  </a:cubicBezTo>
                  <a:cubicBezTo>
                    <a:pt x="125254" y="151924"/>
                    <a:pt x="125254" y="152876"/>
                    <a:pt x="124301" y="152876"/>
                  </a:cubicBezTo>
                  <a:cubicBezTo>
                    <a:pt x="124301" y="152876"/>
                    <a:pt x="124301" y="152876"/>
                    <a:pt x="123349" y="152876"/>
                  </a:cubicBezTo>
                  <a:lnTo>
                    <a:pt x="93821" y="152876"/>
                  </a:lnTo>
                  <a:cubicBezTo>
                    <a:pt x="93821" y="152876"/>
                    <a:pt x="93821" y="152876"/>
                    <a:pt x="92869" y="152876"/>
                  </a:cubicBezTo>
                  <a:cubicBezTo>
                    <a:pt x="92869" y="152876"/>
                    <a:pt x="92869" y="152876"/>
                    <a:pt x="91916" y="151924"/>
                  </a:cubicBezTo>
                  <a:cubicBezTo>
                    <a:pt x="91916" y="151924"/>
                    <a:pt x="91916" y="150971"/>
                    <a:pt x="91916" y="150971"/>
                  </a:cubicBezTo>
                  <a:cubicBezTo>
                    <a:pt x="91916" y="150019"/>
                    <a:pt x="91916" y="150019"/>
                    <a:pt x="91916" y="149066"/>
                  </a:cubicBezTo>
                  <a:cubicBezTo>
                    <a:pt x="91916" y="148114"/>
                    <a:pt x="91916" y="147161"/>
                    <a:pt x="91916" y="147161"/>
                  </a:cubicBezTo>
                  <a:cubicBezTo>
                    <a:pt x="91916" y="146209"/>
                    <a:pt x="91916" y="146209"/>
                    <a:pt x="91916" y="146209"/>
                  </a:cubicBezTo>
                  <a:cubicBezTo>
                    <a:pt x="91916" y="146209"/>
                    <a:pt x="91916" y="145256"/>
                    <a:pt x="92869" y="145256"/>
                  </a:cubicBezTo>
                  <a:cubicBezTo>
                    <a:pt x="92869" y="145256"/>
                    <a:pt x="92869" y="145256"/>
                    <a:pt x="93821" y="145256"/>
                  </a:cubicBezTo>
                  <a:lnTo>
                    <a:pt x="104299" y="145256"/>
                  </a:lnTo>
                  <a:lnTo>
                    <a:pt x="104299" y="110014"/>
                  </a:lnTo>
                  <a:lnTo>
                    <a:pt x="95726" y="114776"/>
                  </a:lnTo>
                  <a:cubicBezTo>
                    <a:pt x="94774" y="114776"/>
                    <a:pt x="94774" y="115729"/>
                    <a:pt x="93821" y="115729"/>
                  </a:cubicBezTo>
                  <a:cubicBezTo>
                    <a:pt x="93821" y="115729"/>
                    <a:pt x="92869" y="115729"/>
                    <a:pt x="92869" y="115729"/>
                  </a:cubicBezTo>
                  <a:cubicBezTo>
                    <a:pt x="92869" y="115729"/>
                    <a:pt x="92869" y="114776"/>
                    <a:pt x="91916" y="114776"/>
                  </a:cubicBezTo>
                  <a:cubicBezTo>
                    <a:pt x="91916" y="113824"/>
                    <a:pt x="91916" y="113824"/>
                    <a:pt x="91916" y="111919"/>
                  </a:cubicBezTo>
                  <a:cubicBezTo>
                    <a:pt x="91916" y="110966"/>
                    <a:pt x="91916" y="110966"/>
                    <a:pt x="91916" y="110014"/>
                  </a:cubicBezTo>
                  <a:cubicBezTo>
                    <a:pt x="91916" y="110014"/>
                    <a:pt x="91916" y="109061"/>
                    <a:pt x="91916" y="109061"/>
                  </a:cubicBezTo>
                  <a:cubicBezTo>
                    <a:pt x="91916" y="109061"/>
                    <a:pt x="91916" y="108109"/>
                    <a:pt x="91916" y="108109"/>
                  </a:cubicBezTo>
                  <a:cubicBezTo>
                    <a:pt x="91916" y="108109"/>
                    <a:pt x="91916" y="108109"/>
                    <a:pt x="92869" y="107156"/>
                  </a:cubicBezTo>
                  <a:lnTo>
                    <a:pt x="104299" y="99536"/>
                  </a:lnTo>
                  <a:cubicBezTo>
                    <a:pt x="104299" y="99536"/>
                    <a:pt x="104299" y="99536"/>
                    <a:pt x="105251" y="99536"/>
                  </a:cubicBezTo>
                  <a:cubicBezTo>
                    <a:pt x="105251" y="99536"/>
                    <a:pt x="106204" y="99536"/>
                    <a:pt x="106204" y="99536"/>
                  </a:cubicBezTo>
                  <a:cubicBezTo>
                    <a:pt x="106204" y="99536"/>
                    <a:pt x="107156" y="99536"/>
                    <a:pt x="107156" y="99536"/>
                  </a:cubicBezTo>
                  <a:cubicBezTo>
                    <a:pt x="108109" y="99536"/>
                    <a:pt x="108109" y="99536"/>
                    <a:pt x="109061" y="99536"/>
                  </a:cubicBezTo>
                  <a:cubicBezTo>
                    <a:pt x="110014" y="99536"/>
                    <a:pt x="110966" y="99536"/>
                    <a:pt x="111919" y="99536"/>
                  </a:cubicBezTo>
                  <a:cubicBezTo>
                    <a:pt x="112871" y="99536"/>
                    <a:pt x="112871" y="99536"/>
                    <a:pt x="113824" y="99536"/>
                  </a:cubicBezTo>
                  <a:cubicBezTo>
                    <a:pt x="113824" y="99536"/>
                    <a:pt x="114776" y="99536"/>
                    <a:pt x="114776" y="99536"/>
                  </a:cubicBezTo>
                  <a:cubicBezTo>
                    <a:pt x="114776" y="99536"/>
                    <a:pt x="114776" y="99536"/>
                    <a:pt x="114776" y="100489"/>
                  </a:cubicBezTo>
                  <a:lnTo>
                    <a:pt x="114776" y="145256"/>
                  </a:lnTo>
                  <a:lnTo>
                    <a:pt x="123349" y="145256"/>
                  </a:lnTo>
                  <a:cubicBezTo>
                    <a:pt x="123349" y="145256"/>
                    <a:pt x="124301" y="145256"/>
                    <a:pt x="124301" y="145256"/>
                  </a:cubicBezTo>
                  <a:cubicBezTo>
                    <a:pt x="124301" y="145256"/>
                    <a:pt x="124301" y="145256"/>
                    <a:pt x="125254" y="146209"/>
                  </a:cubicBezTo>
                  <a:cubicBezTo>
                    <a:pt x="125254" y="146209"/>
                    <a:pt x="125254" y="147161"/>
                    <a:pt x="125254" y="147161"/>
                  </a:cubicBezTo>
                  <a:cubicBezTo>
                    <a:pt x="125254" y="148114"/>
                    <a:pt x="125254" y="148114"/>
                    <a:pt x="125254" y="149066"/>
                  </a:cubicBezTo>
                  <a:cubicBezTo>
                    <a:pt x="125254" y="150019"/>
                    <a:pt x="125254" y="150971"/>
                    <a:pt x="125254" y="150971"/>
                  </a:cubicBezTo>
                  <a:close/>
                  <a:moveTo>
                    <a:pt x="126206" y="63341"/>
                  </a:moveTo>
                  <a:cubicBezTo>
                    <a:pt x="125254" y="67151"/>
                    <a:pt x="124301" y="70009"/>
                    <a:pt x="122396" y="71914"/>
                  </a:cubicBezTo>
                  <a:cubicBezTo>
                    <a:pt x="120491" y="74771"/>
                    <a:pt x="118586" y="76676"/>
                    <a:pt x="116681" y="77629"/>
                  </a:cubicBezTo>
                  <a:cubicBezTo>
                    <a:pt x="113824" y="78581"/>
                    <a:pt x="110966" y="79534"/>
                    <a:pt x="107156" y="79534"/>
                  </a:cubicBezTo>
                  <a:cubicBezTo>
                    <a:pt x="103346" y="79534"/>
                    <a:pt x="100489" y="78581"/>
                    <a:pt x="97631" y="77629"/>
                  </a:cubicBezTo>
                  <a:cubicBezTo>
                    <a:pt x="94774" y="76676"/>
                    <a:pt x="92869" y="74771"/>
                    <a:pt x="91916" y="71914"/>
                  </a:cubicBezTo>
                  <a:cubicBezTo>
                    <a:pt x="90964" y="70009"/>
                    <a:pt x="89059" y="66199"/>
                    <a:pt x="89059" y="63341"/>
                  </a:cubicBezTo>
                  <a:cubicBezTo>
                    <a:pt x="89059" y="60484"/>
                    <a:pt x="88106" y="55721"/>
                    <a:pt x="88106" y="51911"/>
                  </a:cubicBezTo>
                  <a:cubicBezTo>
                    <a:pt x="88106" y="47149"/>
                    <a:pt x="88106" y="43339"/>
                    <a:pt x="89059" y="40481"/>
                  </a:cubicBezTo>
                  <a:cubicBezTo>
                    <a:pt x="90011" y="36671"/>
                    <a:pt x="90964" y="33814"/>
                    <a:pt x="92869" y="31909"/>
                  </a:cubicBezTo>
                  <a:cubicBezTo>
                    <a:pt x="94774" y="29051"/>
                    <a:pt x="96679" y="27146"/>
                    <a:pt x="98584" y="26194"/>
                  </a:cubicBezTo>
                  <a:cubicBezTo>
                    <a:pt x="101441" y="25241"/>
                    <a:pt x="104299" y="24289"/>
                    <a:pt x="108109" y="24289"/>
                  </a:cubicBezTo>
                  <a:cubicBezTo>
                    <a:pt x="111919" y="24289"/>
                    <a:pt x="114776" y="25241"/>
                    <a:pt x="117634" y="26194"/>
                  </a:cubicBezTo>
                  <a:cubicBezTo>
                    <a:pt x="120491" y="27146"/>
                    <a:pt x="122396" y="29051"/>
                    <a:pt x="123349" y="31909"/>
                  </a:cubicBezTo>
                  <a:cubicBezTo>
                    <a:pt x="124301" y="34766"/>
                    <a:pt x="126206" y="37624"/>
                    <a:pt x="126206" y="40481"/>
                  </a:cubicBezTo>
                  <a:cubicBezTo>
                    <a:pt x="127159" y="44291"/>
                    <a:pt x="127159" y="48101"/>
                    <a:pt x="127159" y="51911"/>
                  </a:cubicBezTo>
                  <a:cubicBezTo>
                    <a:pt x="127159" y="56674"/>
                    <a:pt x="126206" y="60484"/>
                    <a:pt x="126206" y="63341"/>
                  </a:cubicBezTo>
                  <a:close/>
                </a:path>
              </a:pathLst>
            </a:custGeom>
            <a:solidFill>
              <a:srgbClr val="0078D7"/>
            </a:solidFill>
            <a:ln w="9525" cap="flat">
              <a:noFill/>
              <a:prstDash val="solid"/>
              <a:miter/>
            </a:ln>
          </p:spPr>
          <p:txBody>
            <a:bodyPr rtlCol="0" anchor="ctr"/>
            <a:lstStyle/>
            <a:p>
              <a:endParaRPr lang="en-US" sz="1765"/>
            </a:p>
          </p:txBody>
        </p:sp>
      </p:grpSp>
      <p:sp>
        <p:nvSpPr>
          <p:cNvPr id="72" name="Freeform 72">
            <a:extLst>
              <a:ext uri="{FF2B5EF4-FFF2-40B4-BE49-F238E27FC236}">
                <a16:creationId xmlns:a16="http://schemas.microsoft.com/office/drawing/2014/main" id="{89ED840E-83E7-49F0-9448-6F3A67274669}"/>
              </a:ext>
            </a:extLst>
          </p:cNvPr>
          <p:cNvSpPr>
            <a:spLocks noChangeAspect="1"/>
          </p:cNvSpPr>
          <p:nvPr/>
        </p:nvSpPr>
        <p:spPr bwMode="black">
          <a:xfrm>
            <a:off x="7986505" y="4769500"/>
            <a:ext cx="339221" cy="340641"/>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C9B6C1ED-C547-464D-A8E5-27240EC4E9D7}"/>
              </a:ext>
            </a:extLst>
          </p:cNvPr>
          <p:cNvSpPr txBox="1"/>
          <p:nvPr/>
        </p:nvSpPr>
        <p:spPr>
          <a:xfrm>
            <a:off x="7338999" y="5218525"/>
            <a:ext cx="1727944" cy="331899"/>
          </a:xfrm>
          <a:prstGeom prst="rect">
            <a:avLst/>
          </a:prstGeom>
          <a:noFill/>
        </p:spPr>
        <p:txBody>
          <a:bodyPr wrap="square" rtlCol="0">
            <a:spAutoFit/>
          </a:bodyPr>
          <a:lstStyle/>
          <a:p>
            <a:pPr algn="ct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Output Binding</a:t>
            </a:r>
          </a:p>
        </p:txBody>
      </p:sp>
      <p:sp>
        <p:nvSpPr>
          <p:cNvPr id="77" name="Oval 76">
            <a:extLst>
              <a:ext uri="{FF2B5EF4-FFF2-40B4-BE49-F238E27FC236}">
                <a16:creationId xmlns:a16="http://schemas.microsoft.com/office/drawing/2014/main" id="{D179FD43-F8D3-47F1-8159-F93E7A82D41D}"/>
              </a:ext>
            </a:extLst>
          </p:cNvPr>
          <p:cNvSpPr/>
          <p:nvPr/>
        </p:nvSpPr>
        <p:spPr bwMode="auto">
          <a:xfrm>
            <a:off x="6320107" y="5235336"/>
            <a:ext cx="224106" cy="224106"/>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24" name="Freeform 5">
            <a:extLst>
              <a:ext uri="{FF2B5EF4-FFF2-40B4-BE49-F238E27FC236}">
                <a16:creationId xmlns:a16="http://schemas.microsoft.com/office/drawing/2014/main" id="{830611AE-BAF3-4D2E-BD38-CE24EA5F7FAE}"/>
              </a:ext>
            </a:extLst>
          </p:cNvPr>
          <p:cNvSpPr>
            <a:spLocks/>
          </p:cNvSpPr>
          <p:nvPr/>
        </p:nvSpPr>
        <p:spPr bwMode="auto">
          <a:xfrm>
            <a:off x="5205828" y="4208210"/>
            <a:ext cx="1703207" cy="1703207"/>
          </a:xfrm>
          <a:custGeom>
            <a:avLst/>
            <a:gdLst>
              <a:gd name="T0" fmla="*/ 0 w 286"/>
              <a:gd name="T1" fmla="*/ 223 h 286"/>
              <a:gd name="T2" fmla="*/ 0 w 286"/>
              <a:gd name="T3" fmla="*/ 49 h 286"/>
              <a:gd name="T4" fmla="*/ 49 w 286"/>
              <a:gd name="T5" fmla="*/ 0 h 286"/>
              <a:gd name="T6" fmla="*/ 239 w 286"/>
              <a:gd name="T7" fmla="*/ 0 h 286"/>
              <a:gd name="T8" fmla="*/ 286 w 286"/>
              <a:gd name="T9" fmla="*/ 49 h 286"/>
              <a:gd name="T10" fmla="*/ 286 w 286"/>
              <a:gd name="T11" fmla="*/ 239 h 286"/>
              <a:gd name="T12" fmla="*/ 239 w 286"/>
              <a:gd name="T13" fmla="*/ 286 h 286"/>
              <a:gd name="T14" fmla="*/ 49 w 286"/>
              <a:gd name="T15" fmla="*/ 286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86">
                <a:moveTo>
                  <a:pt x="0" y="223"/>
                </a:moveTo>
                <a:cubicBezTo>
                  <a:pt x="0" y="177"/>
                  <a:pt x="0" y="49"/>
                  <a:pt x="0" y="49"/>
                </a:cubicBezTo>
                <a:cubicBezTo>
                  <a:pt x="0" y="22"/>
                  <a:pt x="22" y="0"/>
                  <a:pt x="49" y="0"/>
                </a:cubicBezTo>
                <a:cubicBezTo>
                  <a:pt x="49" y="0"/>
                  <a:pt x="239" y="0"/>
                  <a:pt x="239" y="0"/>
                </a:cubicBezTo>
                <a:cubicBezTo>
                  <a:pt x="264" y="0"/>
                  <a:pt x="286" y="22"/>
                  <a:pt x="286" y="49"/>
                </a:cubicBezTo>
                <a:cubicBezTo>
                  <a:pt x="286" y="49"/>
                  <a:pt x="286" y="239"/>
                  <a:pt x="286" y="239"/>
                </a:cubicBezTo>
                <a:cubicBezTo>
                  <a:pt x="286" y="264"/>
                  <a:pt x="264" y="286"/>
                  <a:pt x="239" y="286"/>
                </a:cubicBezTo>
                <a:cubicBezTo>
                  <a:pt x="239" y="286"/>
                  <a:pt x="49" y="286"/>
                  <a:pt x="49" y="286"/>
                </a:cubicBezTo>
              </a:path>
            </a:pathLst>
          </a:custGeom>
          <a:noFill/>
          <a:ln w="127000">
            <a:solidFill>
              <a:srgbClr val="0078D7"/>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p>
            <a:pPr algn="ctr" defTabSz="896386"/>
            <a:endParaRPr lang="en-US" sz="1765"/>
          </a:p>
        </p:txBody>
      </p:sp>
      <p:grpSp>
        <p:nvGrpSpPr>
          <p:cNvPr id="26" name="Group 25">
            <a:extLst>
              <a:ext uri="{FF2B5EF4-FFF2-40B4-BE49-F238E27FC236}">
                <a16:creationId xmlns:a16="http://schemas.microsoft.com/office/drawing/2014/main" id="{D4B5A23F-D74A-4C80-836D-9997ECA0436D}"/>
              </a:ext>
            </a:extLst>
          </p:cNvPr>
          <p:cNvGrpSpPr/>
          <p:nvPr/>
        </p:nvGrpSpPr>
        <p:grpSpPr>
          <a:xfrm>
            <a:off x="9233488" y="2532115"/>
            <a:ext cx="1533347" cy="534056"/>
            <a:chOff x="9418638" y="2582392"/>
            <a:chExt cx="1564094" cy="544765"/>
          </a:xfrm>
        </p:grpSpPr>
        <p:sp>
          <p:nvSpPr>
            <p:cNvPr id="78" name="Rectangle 77">
              <a:extLst>
                <a:ext uri="{FF2B5EF4-FFF2-40B4-BE49-F238E27FC236}">
                  <a16:creationId xmlns:a16="http://schemas.microsoft.com/office/drawing/2014/main" id="{FDF6E601-DE3C-4B7C-AF67-5DE127F2C0ED}"/>
                </a:ext>
              </a:extLst>
            </p:cNvPr>
            <p:cNvSpPr/>
            <p:nvPr/>
          </p:nvSpPr>
          <p:spPr bwMode="auto">
            <a:xfrm>
              <a:off x="9418638" y="2741783"/>
              <a:ext cx="228600" cy="2286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67467AF6-0BB5-4310-9184-57FC0908DBEA}"/>
                </a:ext>
              </a:extLst>
            </p:cNvPr>
            <p:cNvSpPr txBox="1"/>
            <p:nvPr/>
          </p:nvSpPr>
          <p:spPr>
            <a:xfrm>
              <a:off x="9647238" y="2582392"/>
              <a:ext cx="1335494" cy="544765"/>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latin typeface="+mj-lt"/>
                </a:rPr>
                <a:t>Your code</a:t>
              </a:r>
            </a:p>
          </p:txBody>
        </p:sp>
      </p:grpSp>
      <p:grpSp>
        <p:nvGrpSpPr>
          <p:cNvPr id="25" name="Group 24">
            <a:extLst>
              <a:ext uri="{FF2B5EF4-FFF2-40B4-BE49-F238E27FC236}">
                <a16:creationId xmlns:a16="http://schemas.microsoft.com/office/drawing/2014/main" id="{BAE50A55-E2E5-4584-958B-E37578F36CE1}"/>
              </a:ext>
            </a:extLst>
          </p:cNvPr>
          <p:cNvGrpSpPr/>
          <p:nvPr/>
        </p:nvGrpSpPr>
        <p:grpSpPr>
          <a:xfrm>
            <a:off x="9233488" y="2104097"/>
            <a:ext cx="1885802" cy="534056"/>
            <a:chOff x="9418638" y="2145791"/>
            <a:chExt cx="1923616" cy="544765"/>
          </a:xfrm>
        </p:grpSpPr>
        <p:sp>
          <p:nvSpPr>
            <p:cNvPr id="79" name="Rectangle 78">
              <a:extLst>
                <a:ext uri="{FF2B5EF4-FFF2-40B4-BE49-F238E27FC236}">
                  <a16:creationId xmlns:a16="http://schemas.microsoft.com/office/drawing/2014/main" id="{D0D9FBD5-B3F5-40CF-A248-A2CA4E453F9E}"/>
                </a:ext>
              </a:extLst>
            </p:cNvPr>
            <p:cNvSpPr/>
            <p:nvPr/>
          </p:nvSpPr>
          <p:spPr bwMode="auto">
            <a:xfrm>
              <a:off x="9418638" y="2304566"/>
              <a:ext cx="228600" cy="22860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2C47B781-00BD-4720-B91C-37762EFD94CD}"/>
                </a:ext>
              </a:extLst>
            </p:cNvPr>
            <p:cNvSpPr txBox="1"/>
            <p:nvPr/>
          </p:nvSpPr>
          <p:spPr>
            <a:xfrm>
              <a:off x="9647238" y="2145791"/>
              <a:ext cx="1695016" cy="544765"/>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latin typeface="+mj-lt"/>
                </a:rPr>
                <a:t>Trigger object</a:t>
              </a:r>
            </a:p>
          </p:txBody>
        </p:sp>
      </p:grpSp>
      <p:grpSp>
        <p:nvGrpSpPr>
          <p:cNvPr id="27" name="Group 26">
            <a:extLst>
              <a:ext uri="{FF2B5EF4-FFF2-40B4-BE49-F238E27FC236}">
                <a16:creationId xmlns:a16="http://schemas.microsoft.com/office/drawing/2014/main" id="{54ACD9DE-D09B-49E9-93CE-9A202F9B4C4A}"/>
              </a:ext>
            </a:extLst>
          </p:cNvPr>
          <p:cNvGrpSpPr/>
          <p:nvPr/>
        </p:nvGrpSpPr>
        <p:grpSpPr>
          <a:xfrm>
            <a:off x="9233488" y="2960133"/>
            <a:ext cx="1720794" cy="534056"/>
            <a:chOff x="9418638" y="3018993"/>
            <a:chExt cx="1755300" cy="544765"/>
          </a:xfrm>
        </p:grpSpPr>
        <p:sp>
          <p:nvSpPr>
            <p:cNvPr id="80" name="Rectangle 79">
              <a:extLst>
                <a:ext uri="{FF2B5EF4-FFF2-40B4-BE49-F238E27FC236}">
                  <a16:creationId xmlns:a16="http://schemas.microsoft.com/office/drawing/2014/main" id="{0ACF77A9-6227-43D0-8C66-61B20677B4F1}"/>
                </a:ext>
              </a:extLst>
            </p:cNvPr>
            <p:cNvSpPr/>
            <p:nvPr/>
          </p:nvSpPr>
          <p:spPr bwMode="auto">
            <a:xfrm>
              <a:off x="9418638" y="3179000"/>
              <a:ext cx="228600" cy="2286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D1153AD3-D19B-46FE-AFC7-0DFE088B106E}"/>
                </a:ext>
              </a:extLst>
            </p:cNvPr>
            <p:cNvSpPr txBox="1"/>
            <p:nvPr/>
          </p:nvSpPr>
          <p:spPr>
            <a:xfrm>
              <a:off x="9647238" y="3018993"/>
              <a:ext cx="1526700" cy="544765"/>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latin typeface="+mj-lt"/>
                </a:rPr>
                <a:t>Input object</a:t>
              </a:r>
            </a:p>
          </p:txBody>
        </p:sp>
      </p:grpSp>
      <p:grpSp>
        <p:nvGrpSpPr>
          <p:cNvPr id="29" name="Group 28">
            <a:extLst>
              <a:ext uri="{FF2B5EF4-FFF2-40B4-BE49-F238E27FC236}">
                <a16:creationId xmlns:a16="http://schemas.microsoft.com/office/drawing/2014/main" id="{0137E957-A19F-4E51-B926-1CB61ED7B08B}"/>
              </a:ext>
            </a:extLst>
          </p:cNvPr>
          <p:cNvGrpSpPr/>
          <p:nvPr/>
        </p:nvGrpSpPr>
        <p:grpSpPr>
          <a:xfrm>
            <a:off x="9233488" y="3388151"/>
            <a:ext cx="1909373" cy="534056"/>
            <a:chOff x="9418638" y="3455593"/>
            <a:chExt cx="1947660" cy="544765"/>
          </a:xfrm>
        </p:grpSpPr>
        <p:sp>
          <p:nvSpPr>
            <p:cNvPr id="81" name="Rectangle 80">
              <a:extLst>
                <a:ext uri="{FF2B5EF4-FFF2-40B4-BE49-F238E27FC236}">
                  <a16:creationId xmlns:a16="http://schemas.microsoft.com/office/drawing/2014/main" id="{2E8F4BBA-7FF1-435D-850F-1C27A5333591}"/>
                </a:ext>
              </a:extLst>
            </p:cNvPr>
            <p:cNvSpPr/>
            <p:nvPr/>
          </p:nvSpPr>
          <p:spPr bwMode="auto">
            <a:xfrm>
              <a:off x="9418638" y="3616217"/>
              <a:ext cx="228600" cy="228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5B002491-39EE-4451-8F92-9B1985E28F34}"/>
                </a:ext>
              </a:extLst>
            </p:cNvPr>
            <p:cNvSpPr txBox="1"/>
            <p:nvPr/>
          </p:nvSpPr>
          <p:spPr>
            <a:xfrm>
              <a:off x="9647238" y="3455593"/>
              <a:ext cx="1719060" cy="544765"/>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latin typeface="+mj-lt"/>
                </a:rPr>
                <a:t>Output object</a:t>
              </a:r>
            </a:p>
          </p:txBody>
        </p:sp>
      </p:grpSp>
      <p:pic>
        <p:nvPicPr>
          <p:cNvPr id="3" name="Picture 2">
            <a:extLst>
              <a:ext uri="{FF2B5EF4-FFF2-40B4-BE49-F238E27FC236}">
                <a16:creationId xmlns:a16="http://schemas.microsoft.com/office/drawing/2014/main" id="{DF7494E4-8634-8F47-B857-6B75A3DBEFED}"/>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66214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0"/>
                                    </p:animScale>
                                  </p:childTnLst>
                                </p:cTn>
                              </p:par>
                              <p:par>
                                <p:cTn id="9" presetID="10" presetClass="entr" presetSubtype="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42" presetClass="path" presetSubtype="0" accel="50000" decel="50000" fill="hold" grpId="4" nodeType="afterEffect">
                                  <p:stCondLst>
                                    <p:cond delay="500"/>
                                  </p:stCondLst>
                                  <p:childTnLst>
                                    <p:animMotion origin="layout" path="M 2.79806E-6 4.7163E-6 L 0.27355 -0.01294 " pathEditMode="relative" rAng="0" ptsTypes="AA">
                                      <p:cBhvr>
                                        <p:cTn id="14" dur="1000" fill="hold"/>
                                        <p:tgtEl>
                                          <p:spTgt spid="2"/>
                                        </p:tgtEl>
                                        <p:attrNameLst>
                                          <p:attrName>ppt_x</p:attrName>
                                          <p:attrName>ppt_y</p:attrName>
                                        </p:attrNameLst>
                                      </p:cBhvr>
                                      <p:rCtr x="13671" y="-658"/>
                                    </p:animMotion>
                                  </p:childTnLst>
                                </p:cTn>
                              </p:par>
                            </p:childTnLst>
                          </p:cTn>
                        </p:par>
                        <p:par>
                          <p:cTn id="15" fill="hold">
                            <p:stCondLst>
                              <p:cond delay="2500"/>
                            </p:stCondLst>
                            <p:childTnLst>
                              <p:par>
                                <p:cTn id="16" presetID="6" presetClass="emph" presetSubtype="0" accel="100000" fill="hold" grpId="2" nodeType="afterEffect">
                                  <p:stCondLst>
                                    <p:cond delay="500"/>
                                  </p:stCondLst>
                                  <p:childTnLst>
                                    <p:animScale>
                                      <p:cBhvr>
                                        <p:cTn id="17" dur="500" fill="hold"/>
                                        <p:tgtEl>
                                          <p:spTgt spid="2"/>
                                        </p:tgtEl>
                                      </p:cBhvr>
                                      <p:by x="0" y="0"/>
                                    </p:animScale>
                                  </p:childTnLst>
                                </p:cTn>
                              </p:par>
                              <p:par>
                                <p:cTn id="18" presetID="1" presetClass="exit" presetSubtype="0" fill="hold" grpId="3" nodeType="withEffect">
                                  <p:stCondLst>
                                    <p:cond delay="500"/>
                                  </p:stCondLst>
                                  <p:childTnLst>
                                    <p:set>
                                      <p:cBhvr>
                                        <p:cTn id="19" dur="1" fill="hold">
                                          <p:stCondLst>
                                            <p:cond delay="499"/>
                                          </p:stCondLst>
                                        </p:cTn>
                                        <p:tgtEl>
                                          <p:spTgt spid="2"/>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499"/>
                                          </p:stCondLst>
                                        </p:cTn>
                                        <p:tgtEl>
                                          <p:spTgt spid="73"/>
                                        </p:tgtEl>
                                        <p:attrNameLst>
                                          <p:attrName>style.visibility</p:attrName>
                                        </p:attrNameLst>
                                      </p:cBhvr>
                                      <p:to>
                                        <p:strVal val="visible"/>
                                      </p:to>
                                    </p:set>
                                  </p:childTnLst>
                                </p:cTn>
                              </p:par>
                              <p:par>
                                <p:cTn id="22" presetID="6" presetClass="emph" presetSubtype="0" accel="100000" autoRev="1" fill="hold" grpId="1" nodeType="withEffect">
                                  <p:stCondLst>
                                    <p:cond delay="0"/>
                                  </p:stCondLst>
                                  <p:childTnLst>
                                    <p:animScale>
                                      <p:cBhvr>
                                        <p:cTn id="23" dur="500" fill="hold"/>
                                        <p:tgtEl>
                                          <p:spTgt spid="73"/>
                                        </p:tgtEl>
                                      </p:cBhvr>
                                      <p:by x="0" y="0"/>
                                    </p:animScale>
                                  </p:childTnLst>
                                </p:cTn>
                              </p:par>
                              <p:par>
                                <p:cTn id="24" presetID="8" presetClass="emph" presetSubtype="0" repeatCount="indefinite" fill="hold" grpId="0" nodeType="withEffect">
                                  <p:stCondLst>
                                    <p:cond delay="0"/>
                                  </p:stCondLst>
                                  <p:childTnLst>
                                    <p:animRot by="21600000">
                                      <p:cBhvr>
                                        <p:cTn id="25" dur="2000" fill="hold"/>
                                        <p:tgtEl>
                                          <p:spTgt spid="13"/>
                                        </p:tgtEl>
                                        <p:attrNameLst>
                                          <p:attrName>r</p:attrName>
                                        </p:attrNameLst>
                                      </p:cBhvr>
                                    </p:animRot>
                                  </p:childTnLst>
                                </p:cTn>
                              </p:par>
                              <p:par>
                                <p:cTn id="26" presetID="8" presetClass="emph" presetSubtype="0" repeatCount="indefinite" fill="hold" grpId="0" nodeType="withEffect">
                                  <p:stCondLst>
                                    <p:cond delay="0"/>
                                  </p:stCondLst>
                                  <p:childTnLst>
                                    <p:animRot by="-21600000">
                                      <p:cBhvr>
                                        <p:cTn id="27" dur="2000" fill="hold"/>
                                        <p:tgtEl>
                                          <p:spTgt spid="9"/>
                                        </p:tgtEl>
                                        <p:attrNameLst>
                                          <p:attrName>r</p:attrName>
                                        </p:attrNameLst>
                                      </p:cBhvr>
                                    </p:animRot>
                                  </p:childTnLst>
                                </p:cTn>
                              </p:par>
                              <p:par>
                                <p:cTn id="28" presetID="1" presetClass="entr" presetSubtype="0" fill="hold" grpId="0" nodeType="withEffect">
                                  <p:stCondLst>
                                    <p:cond delay="500"/>
                                  </p:stCondLst>
                                  <p:childTnLst>
                                    <p:set>
                                      <p:cBhvr>
                                        <p:cTn id="29" dur="1" fill="hold">
                                          <p:stCondLst>
                                            <p:cond delay="499"/>
                                          </p:stCondLst>
                                        </p:cTn>
                                        <p:tgtEl>
                                          <p:spTgt spid="7"/>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7"/>
                                        </p:tgtEl>
                                      </p:cBhvr>
                                      <p:by x="0" y="0"/>
                                    </p:animScale>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 presetClass="entr" presetSubtype="0" fill="hold" grpId="0" nodeType="withEffect">
                                  <p:stCondLst>
                                    <p:cond delay="1500"/>
                                  </p:stCondLst>
                                  <p:childTnLst>
                                    <p:set>
                                      <p:cBhvr>
                                        <p:cTn id="36" dur="1" fill="hold">
                                          <p:stCondLst>
                                            <p:cond delay="499"/>
                                          </p:stCondLst>
                                        </p:cTn>
                                        <p:tgtEl>
                                          <p:spTgt spid="52"/>
                                        </p:tgtEl>
                                        <p:attrNameLst>
                                          <p:attrName>style.visibility</p:attrName>
                                        </p:attrNameLst>
                                      </p:cBhvr>
                                      <p:to>
                                        <p:strVal val="visible"/>
                                      </p:to>
                                    </p:set>
                                  </p:childTnLst>
                                </p:cTn>
                              </p:par>
                              <p:par>
                                <p:cTn id="37" presetID="6" presetClass="emph" presetSubtype="0" accel="100000" autoRev="1" fill="hold" grpId="1" nodeType="withEffect">
                                  <p:stCondLst>
                                    <p:cond delay="1500"/>
                                  </p:stCondLst>
                                  <p:childTnLst>
                                    <p:animScale>
                                      <p:cBhvr>
                                        <p:cTn id="38" dur="500" fill="hold"/>
                                        <p:tgtEl>
                                          <p:spTgt spid="52"/>
                                        </p:tgtEl>
                                      </p:cBhvr>
                                      <p:by x="0" y="0"/>
                                    </p:animScale>
                                  </p:childTnLst>
                                </p:cTn>
                              </p:par>
                              <p:par>
                                <p:cTn id="39" presetID="1" presetClass="entr" presetSubtype="0" fill="hold" grpId="0" nodeType="withEffect">
                                  <p:stCondLst>
                                    <p:cond delay="2000"/>
                                  </p:stCondLst>
                                  <p:childTnLst>
                                    <p:set>
                                      <p:cBhvr>
                                        <p:cTn id="40" dur="1" fill="hold">
                                          <p:stCondLst>
                                            <p:cond delay="499"/>
                                          </p:stCondLst>
                                        </p:cTn>
                                        <p:tgtEl>
                                          <p:spTgt spid="64"/>
                                        </p:tgtEl>
                                        <p:attrNameLst>
                                          <p:attrName>style.visibility</p:attrName>
                                        </p:attrNameLst>
                                      </p:cBhvr>
                                      <p:to>
                                        <p:strVal val="visible"/>
                                      </p:to>
                                    </p:set>
                                  </p:childTnLst>
                                </p:cTn>
                              </p:par>
                              <p:par>
                                <p:cTn id="41" presetID="6" presetClass="emph" presetSubtype="0" accel="100000" autoRev="1" fill="hold" grpId="1" nodeType="withEffect">
                                  <p:stCondLst>
                                    <p:cond delay="2000"/>
                                  </p:stCondLst>
                                  <p:childTnLst>
                                    <p:animScale>
                                      <p:cBhvr>
                                        <p:cTn id="42" dur="500" fill="hold"/>
                                        <p:tgtEl>
                                          <p:spTgt spid="64"/>
                                        </p:tgtEl>
                                      </p:cBhvr>
                                      <p:by x="0" y="0"/>
                                    </p:animScale>
                                  </p:childTnLst>
                                </p:cTn>
                              </p:par>
                              <p:par>
                                <p:cTn id="43" presetID="10" presetClass="entr" presetSubtype="0" fill="hold" nodeType="withEffect">
                                  <p:stCondLst>
                                    <p:cond delay="250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42" presetClass="path" presetSubtype="0" accel="50000" decel="50000" fill="hold" grpId="4" nodeType="withEffect">
                                  <p:stCondLst>
                                    <p:cond delay="3000"/>
                                  </p:stCondLst>
                                  <p:childTnLst>
                                    <p:animMotion origin="layout" path="M 1.52157E-6 -2.11076E-6 L 0.06918 0.26736 " pathEditMode="relative" rAng="0" ptsTypes="AA">
                                      <p:cBhvr>
                                        <p:cTn id="47" dur="500" fill="hold"/>
                                        <p:tgtEl>
                                          <p:spTgt spid="64"/>
                                        </p:tgtEl>
                                        <p:attrNameLst>
                                          <p:attrName>ppt_x</p:attrName>
                                          <p:attrName>ppt_y</p:attrName>
                                        </p:attrNameLst>
                                      </p:cBhvr>
                                      <p:rCtr x="3459" y="13368"/>
                                    </p:animMotion>
                                  </p:childTnLst>
                                </p:cTn>
                              </p:par>
                              <p:par>
                                <p:cTn id="48" presetID="1" presetClass="entr" presetSubtype="0" fill="hold" grpId="0" nodeType="withEffect">
                                  <p:stCondLst>
                                    <p:cond delay="3500"/>
                                  </p:stCondLst>
                                  <p:childTnLst>
                                    <p:set>
                                      <p:cBhvr>
                                        <p:cTn id="49" dur="1" fill="hold">
                                          <p:stCondLst>
                                            <p:cond delay="499"/>
                                          </p:stCondLst>
                                        </p:cTn>
                                        <p:tgtEl>
                                          <p:spTgt spid="75"/>
                                        </p:tgtEl>
                                        <p:attrNameLst>
                                          <p:attrName>style.visibility</p:attrName>
                                        </p:attrNameLst>
                                      </p:cBhvr>
                                      <p:to>
                                        <p:strVal val="visible"/>
                                      </p:to>
                                    </p:set>
                                  </p:childTnLst>
                                </p:cTn>
                              </p:par>
                              <p:par>
                                <p:cTn id="50" presetID="6" presetClass="emph" presetSubtype="0" accel="100000" autoRev="1" fill="hold" grpId="1" nodeType="withEffect">
                                  <p:stCondLst>
                                    <p:cond delay="3500"/>
                                  </p:stCondLst>
                                  <p:childTnLst>
                                    <p:animScale>
                                      <p:cBhvr>
                                        <p:cTn id="51" dur="500" fill="hold"/>
                                        <p:tgtEl>
                                          <p:spTgt spid="75"/>
                                        </p:tgtEl>
                                      </p:cBhvr>
                                      <p:by x="0" y="0"/>
                                    </p:animScale>
                                  </p:childTnLst>
                                </p:cTn>
                              </p:par>
                              <p:par>
                                <p:cTn id="52" presetID="6" presetClass="emph" presetSubtype="0" accel="100000" fill="hold" grpId="2" nodeType="withEffect">
                                  <p:stCondLst>
                                    <p:cond delay="4000"/>
                                  </p:stCondLst>
                                  <p:childTnLst>
                                    <p:animScale>
                                      <p:cBhvr>
                                        <p:cTn id="53" dur="500" fill="hold"/>
                                        <p:tgtEl>
                                          <p:spTgt spid="64"/>
                                        </p:tgtEl>
                                      </p:cBhvr>
                                      <p:by x="0" y="0"/>
                                    </p:animScale>
                                  </p:childTnLst>
                                </p:cTn>
                              </p:par>
                              <p:par>
                                <p:cTn id="54" presetID="1" presetClass="exit" presetSubtype="0" fill="hold" grpId="3" nodeType="withEffect">
                                  <p:stCondLst>
                                    <p:cond delay="4100"/>
                                  </p:stCondLst>
                                  <p:childTnLst>
                                    <p:set>
                                      <p:cBhvr>
                                        <p:cTn id="55" dur="1" fill="hold">
                                          <p:stCondLst>
                                            <p:cond delay="499"/>
                                          </p:stCondLst>
                                        </p:cTn>
                                        <p:tgtEl>
                                          <p:spTgt spid="64"/>
                                        </p:tgtEl>
                                        <p:attrNameLst>
                                          <p:attrName>style.visibility</p:attrName>
                                        </p:attrNameLst>
                                      </p:cBhvr>
                                      <p:to>
                                        <p:strVal val="hidden"/>
                                      </p:to>
                                    </p:set>
                                  </p:childTnLst>
                                </p:cTn>
                              </p:par>
                              <p:par>
                                <p:cTn id="56" presetID="1" presetClass="entr" presetSubtype="0" fill="hold" grpId="0" nodeType="withEffect">
                                  <p:stCondLst>
                                    <p:cond delay="4600"/>
                                  </p:stCondLst>
                                  <p:childTnLst>
                                    <p:set>
                                      <p:cBhvr>
                                        <p:cTn id="57" dur="1" fill="hold">
                                          <p:stCondLst>
                                            <p:cond delay="499"/>
                                          </p:stCondLst>
                                        </p:cTn>
                                        <p:tgtEl>
                                          <p:spTgt spid="53"/>
                                        </p:tgtEl>
                                        <p:attrNameLst>
                                          <p:attrName>style.visibility</p:attrName>
                                        </p:attrNameLst>
                                      </p:cBhvr>
                                      <p:to>
                                        <p:strVal val="visible"/>
                                      </p:to>
                                    </p:set>
                                  </p:childTnLst>
                                </p:cTn>
                              </p:par>
                              <p:par>
                                <p:cTn id="58" presetID="6" presetClass="emph" presetSubtype="0" accel="100000" autoRev="1" fill="hold" grpId="1" nodeType="withEffect">
                                  <p:stCondLst>
                                    <p:cond delay="4600"/>
                                  </p:stCondLst>
                                  <p:childTnLst>
                                    <p:animScale>
                                      <p:cBhvr>
                                        <p:cTn id="59" dur="500" fill="hold"/>
                                        <p:tgtEl>
                                          <p:spTgt spid="53"/>
                                        </p:tgtEl>
                                      </p:cBhvr>
                                      <p:by x="0" y="0"/>
                                    </p:animScale>
                                  </p:childTnLst>
                                </p:cTn>
                              </p:par>
                              <p:par>
                                <p:cTn id="60" presetID="1" presetClass="entr" presetSubtype="0" fill="hold" grpId="0" nodeType="withEffect">
                                  <p:stCondLst>
                                    <p:cond delay="5600"/>
                                  </p:stCondLst>
                                  <p:childTnLst>
                                    <p:set>
                                      <p:cBhvr>
                                        <p:cTn id="61" dur="1" fill="hold">
                                          <p:stCondLst>
                                            <p:cond delay="499"/>
                                          </p:stCondLst>
                                        </p:cTn>
                                        <p:tgtEl>
                                          <p:spTgt spid="55"/>
                                        </p:tgtEl>
                                        <p:attrNameLst>
                                          <p:attrName>style.visibility</p:attrName>
                                        </p:attrNameLst>
                                      </p:cBhvr>
                                      <p:to>
                                        <p:strVal val="visible"/>
                                      </p:to>
                                    </p:set>
                                  </p:childTnLst>
                                </p:cTn>
                              </p:par>
                              <p:par>
                                <p:cTn id="62" presetID="6" presetClass="emph" presetSubtype="0" accel="100000" autoRev="1" fill="hold" grpId="1" nodeType="withEffect">
                                  <p:stCondLst>
                                    <p:cond delay="5600"/>
                                  </p:stCondLst>
                                  <p:childTnLst>
                                    <p:animScale>
                                      <p:cBhvr>
                                        <p:cTn id="63" dur="500" fill="hold"/>
                                        <p:tgtEl>
                                          <p:spTgt spid="55"/>
                                        </p:tgtEl>
                                      </p:cBhvr>
                                      <p:by x="0" y="0"/>
                                    </p:animScale>
                                  </p:childTnLst>
                                </p:cTn>
                              </p:par>
                              <p:par>
                                <p:cTn id="64" presetID="1" presetClass="entr" presetSubtype="0" fill="hold" grpId="0" nodeType="withEffect">
                                  <p:stCondLst>
                                    <p:cond delay="6600"/>
                                  </p:stCondLst>
                                  <p:childTnLst>
                                    <p:set>
                                      <p:cBhvr>
                                        <p:cTn id="65" dur="1" fill="hold">
                                          <p:stCondLst>
                                            <p:cond delay="499"/>
                                          </p:stCondLst>
                                        </p:cTn>
                                        <p:tgtEl>
                                          <p:spTgt spid="74"/>
                                        </p:tgtEl>
                                        <p:attrNameLst>
                                          <p:attrName>style.visibility</p:attrName>
                                        </p:attrNameLst>
                                      </p:cBhvr>
                                      <p:to>
                                        <p:strVal val="visible"/>
                                      </p:to>
                                    </p:set>
                                  </p:childTnLst>
                                </p:cTn>
                              </p:par>
                              <p:par>
                                <p:cTn id="66" presetID="6" presetClass="emph" presetSubtype="0" accel="100000" autoRev="1" fill="hold" grpId="1" nodeType="withEffect">
                                  <p:stCondLst>
                                    <p:cond delay="6600"/>
                                  </p:stCondLst>
                                  <p:childTnLst>
                                    <p:animScale>
                                      <p:cBhvr>
                                        <p:cTn id="67" dur="500" fill="hold"/>
                                        <p:tgtEl>
                                          <p:spTgt spid="74"/>
                                        </p:tgtEl>
                                      </p:cBhvr>
                                      <p:by x="0" y="0"/>
                                    </p:animScale>
                                  </p:childTnLst>
                                </p:cTn>
                              </p:par>
                              <p:par>
                                <p:cTn id="68" presetID="1" presetClass="entr" presetSubtype="0" fill="hold" grpId="0" nodeType="withEffect">
                                  <p:stCondLst>
                                    <p:cond delay="7700"/>
                                  </p:stCondLst>
                                  <p:childTnLst>
                                    <p:set>
                                      <p:cBhvr>
                                        <p:cTn id="69" dur="1" fill="hold">
                                          <p:stCondLst>
                                            <p:cond delay="499"/>
                                          </p:stCondLst>
                                        </p:cTn>
                                        <p:tgtEl>
                                          <p:spTgt spid="77"/>
                                        </p:tgtEl>
                                        <p:attrNameLst>
                                          <p:attrName>style.visibility</p:attrName>
                                        </p:attrNameLst>
                                      </p:cBhvr>
                                      <p:to>
                                        <p:strVal val="visible"/>
                                      </p:to>
                                    </p:set>
                                  </p:childTnLst>
                                </p:cTn>
                              </p:par>
                              <p:par>
                                <p:cTn id="70" presetID="6" presetClass="emph" presetSubtype="0" accel="100000" autoRev="1" fill="hold" grpId="1" nodeType="withEffect">
                                  <p:stCondLst>
                                    <p:cond delay="7700"/>
                                  </p:stCondLst>
                                  <p:childTnLst>
                                    <p:animScale>
                                      <p:cBhvr>
                                        <p:cTn id="71" dur="500" fill="hold"/>
                                        <p:tgtEl>
                                          <p:spTgt spid="77"/>
                                        </p:tgtEl>
                                      </p:cBhvr>
                                      <p:by x="0" y="0"/>
                                    </p:animScale>
                                  </p:childTnLst>
                                </p:cTn>
                              </p:par>
                            </p:childTnLst>
                          </p:cTn>
                        </p:par>
                        <p:par>
                          <p:cTn id="72" fill="hold">
                            <p:stCondLst>
                              <p:cond delay="11200"/>
                            </p:stCondLst>
                            <p:childTnLst>
                              <p:par>
                                <p:cTn id="73" presetID="42" presetClass="path" presetSubtype="0" accel="50000" decel="50000" fill="hold" grpId="2" nodeType="afterEffect">
                                  <p:stCondLst>
                                    <p:cond delay="0"/>
                                  </p:stCondLst>
                                  <p:childTnLst>
                                    <p:animMotion origin="layout" path="M -2.12152E-6 4.335E-6 L 0.25555 -0.05266 " pathEditMode="relative" rAng="0" ptsTypes="AA">
                                      <p:cBhvr>
                                        <p:cTn id="74" dur="1000" fill="hold"/>
                                        <p:tgtEl>
                                          <p:spTgt spid="77"/>
                                        </p:tgtEl>
                                        <p:attrNameLst>
                                          <p:attrName>ppt_x</p:attrName>
                                          <p:attrName>ppt_y</p:attrName>
                                        </p:attrNameLst>
                                      </p:cBhvr>
                                      <p:rCtr x="12778" y="-2633"/>
                                    </p:animMotion>
                                  </p:childTnLst>
                                </p:cTn>
                              </p:par>
                              <p:par>
                                <p:cTn id="75" presetID="10"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2" grpId="0" animBg="1"/>
      <p:bldP spid="52" grpId="1" animBg="1"/>
      <p:bldP spid="53" grpId="0" animBg="1"/>
      <p:bldP spid="53" grpId="1" animBg="1"/>
      <p:bldP spid="55" grpId="0" animBg="1"/>
      <p:bldP spid="55" grpId="1" animBg="1"/>
      <p:bldP spid="73" grpId="0" animBg="1"/>
      <p:bldP spid="73" grpId="1" animBg="1"/>
      <p:bldP spid="74" grpId="0" animBg="1"/>
      <p:bldP spid="74" grpId="1" animBg="1"/>
      <p:bldP spid="75" grpId="0" animBg="1"/>
      <p:bldP spid="75" grpId="1" animBg="1"/>
      <p:bldP spid="2" grpId="0" animBg="1"/>
      <p:bldP spid="2" grpId="1" animBg="1"/>
      <p:bldP spid="2" grpId="2" animBg="1"/>
      <p:bldP spid="2" grpId="3" animBg="1"/>
      <p:bldP spid="2" grpId="4" animBg="1"/>
      <p:bldP spid="64" grpId="0" animBg="1"/>
      <p:bldP spid="64" grpId="1" animBg="1"/>
      <p:bldP spid="64" grpId="2" animBg="1"/>
      <p:bldP spid="64" grpId="3" animBg="1"/>
      <p:bldP spid="64" grpId="4" animBg="1"/>
      <p:bldP spid="9" grpId="0" animBg="1"/>
      <p:bldP spid="13" grpId="0" animBg="1"/>
      <p:bldP spid="77" grpId="0" animBg="1"/>
      <p:bldP spid="77" grpId="1" animBg="1"/>
      <p:bldP spid="77"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C2EBDB-E0C0-4777-853A-8DBA5F2BB6CF}"/>
              </a:ext>
            </a:extLst>
          </p:cNvPr>
          <p:cNvSpPr>
            <a:spLocks noGrp="1"/>
          </p:cNvSpPr>
          <p:nvPr>
            <p:ph type="title"/>
          </p:nvPr>
        </p:nvSpPr>
        <p:spPr>
          <a:xfrm>
            <a:off x="268080" y="2508830"/>
            <a:ext cx="11655840" cy="1840340"/>
          </a:xfrm>
        </p:spPr>
        <p:txBody>
          <a:bodyPr/>
          <a:lstStyle/>
          <a:p>
            <a:pPr algn="ctr"/>
            <a:r>
              <a:rPr lang="en-US" dirty="0"/>
              <a:t>What if my task </a:t>
            </a:r>
            <a:r>
              <a:rPr lang="en-US" b="1" dirty="0"/>
              <a:t>isn’t</a:t>
            </a:r>
            <a:r>
              <a:rPr lang="en-US" dirty="0"/>
              <a:t> short lived, simple, and stateless?</a:t>
            </a:r>
          </a:p>
        </p:txBody>
      </p:sp>
    </p:spTree>
    <p:extLst>
      <p:ext uri="{BB962C8B-B14F-4D97-AF65-F5344CB8AC3E}">
        <p14:creationId xmlns:p14="http://schemas.microsoft.com/office/powerpoint/2010/main" val="29967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purl.org/dc/terms/"/>
    <ds:schemaRef ds:uri="http://schemas.microsoft.com/sharepoint/v3"/>
    <ds:schemaRef ds:uri="http://purl.org/dc/dcmityp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office/2006/documentManagement/types"/>
    <ds:schemaRef ds:uri="11245976-3b4d-4794-a754-317688483df2"/>
    <ds:schemaRef ds:uri="569b343d-e775-480b-9b2b-6a6986deb9b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2637</TotalTime>
  <Words>2047</Words>
  <Application>Microsoft Office PowerPoint</Application>
  <PresentationFormat>Widescreen</PresentationFormat>
  <Paragraphs>236</Paragraphs>
  <Slides>23</Slides>
  <Notes>19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Yu Gothic</vt:lpstr>
      <vt:lpstr>Arial</vt:lpstr>
      <vt:lpstr>Calibri</vt:lpstr>
      <vt:lpstr>Consolas</vt:lpstr>
      <vt:lpstr>Mangal</vt:lpstr>
      <vt:lpstr>Segoe Pro</vt:lpstr>
      <vt:lpstr>Segoe UI</vt:lpstr>
      <vt:lpstr>Segoe UI Light</vt:lpstr>
      <vt:lpstr>Segoe UI Semibold</vt:lpstr>
      <vt:lpstr>Segoe UI Semilight</vt:lpstr>
      <vt:lpstr>Times New Roman</vt:lpstr>
      <vt:lpstr>Wingdings</vt:lpstr>
      <vt:lpstr>Dotnet_Template</vt:lpstr>
      <vt:lpstr>PowerPoint Presentation</vt:lpstr>
      <vt:lpstr>Azure Durable Functions for serverless .NET orchestration</vt:lpstr>
      <vt:lpstr>About Me….</vt:lpstr>
      <vt:lpstr>Learning Objective</vt:lpstr>
      <vt:lpstr>What is serverless?</vt:lpstr>
      <vt:lpstr>PowerPoint Presentation</vt:lpstr>
      <vt:lpstr>PowerPoint Presentation</vt:lpstr>
      <vt:lpstr>PowerPoint Presentation</vt:lpstr>
      <vt:lpstr>What if my task isn’t short lived, simple, and stateless?</vt:lpstr>
      <vt:lpstr>PowerPoint Presentation</vt:lpstr>
      <vt:lpstr>PowerPoint Presentation</vt:lpstr>
      <vt:lpstr>PowerPoint Presentation</vt:lpstr>
      <vt:lpstr>PowerPoint Presentation</vt:lpstr>
      <vt:lpstr>PowerPoint Presentation</vt:lpstr>
      <vt:lpstr>PowerPoint Presentation</vt:lpstr>
      <vt:lpstr>Durable Hello World</vt:lpstr>
      <vt:lpstr>Orchestrator Constraints</vt:lpstr>
      <vt:lpstr>Durable Fan-Out / Fan-In</vt:lpstr>
      <vt:lpstr>eShop Report Generator</vt:lpstr>
      <vt:lpstr>More Information</vt:lpstr>
      <vt:lpstr>PowerPoint Presentation</vt:lpstr>
      <vt:lpstr>PowerPoint Presentation</vt:lpstr>
      <vt:lpstr>Code Sample 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3</cp:revision>
  <dcterms:created xsi:type="dcterms:W3CDTF">2018-01-09T22:22:16Z</dcterms:created>
  <dcterms:modified xsi:type="dcterms:W3CDTF">2018-09-19T15:53:01Z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